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65" r:id="rId3"/>
    <p:sldId id="258" r:id="rId4"/>
    <p:sldId id="257" r:id="rId5"/>
    <p:sldId id="266" r:id="rId6"/>
    <p:sldId id="267" r:id="rId7"/>
    <p:sldId id="269" r:id="rId8"/>
    <p:sldId id="263" r:id="rId9"/>
    <p:sldId id="261" r:id="rId10"/>
    <p:sldId id="268" r:id="rId11"/>
    <p:sldId id="262" r:id="rId12"/>
    <p:sldId id="276" r:id="rId13"/>
    <p:sldId id="270" r:id="rId14"/>
    <p:sldId id="264" r:id="rId15"/>
    <p:sldId id="272" r:id="rId16"/>
    <p:sldId id="259" r:id="rId17"/>
    <p:sldId id="260" r:id="rId18"/>
    <p:sldId id="271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5620"/>
    <p:restoredTop sz="94660"/>
  </p:normalViewPr>
  <p:slideViewPr>
    <p:cSldViewPr snapToGrid="0" snapToObjects="1">
      <p:cViewPr varScale="1">
        <p:scale>
          <a:sx n="141" d="100"/>
          <a:sy n="141" d="100"/>
        </p:scale>
        <p:origin x="-10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2490-55A1-E343-90E6-E99414E4C9E2}" type="datetimeFigureOut">
              <a:rPr lang="en-US" smtClean="0"/>
              <a:pPr/>
              <a:t>5/15/10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479-669C-1949-BDC2-FF350D540C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2490-55A1-E343-90E6-E99414E4C9E2}" type="datetimeFigureOut">
              <a:rPr lang="en-US" smtClean="0"/>
              <a:pPr/>
              <a:t>5/15/10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479-669C-1949-BDC2-FF350D540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2490-55A1-E343-90E6-E99414E4C9E2}" type="datetimeFigureOut">
              <a:rPr lang="en-US" smtClean="0"/>
              <a:pPr/>
              <a:t>5/15/10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479-669C-1949-BDC2-FF350D540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2490-55A1-E343-90E6-E99414E4C9E2}" type="datetimeFigureOut">
              <a:rPr lang="en-US" smtClean="0"/>
              <a:pPr/>
              <a:t>5/15/10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479-669C-1949-BDC2-FF350D540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2490-55A1-E343-90E6-E99414E4C9E2}" type="datetimeFigureOut">
              <a:rPr lang="en-US" smtClean="0"/>
              <a:pPr/>
              <a:t>5/15/10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479-669C-1949-BDC2-FF350D540C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2490-55A1-E343-90E6-E99414E4C9E2}" type="datetimeFigureOut">
              <a:rPr lang="en-US" smtClean="0"/>
              <a:pPr/>
              <a:t>5/15/10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479-669C-1949-BDC2-FF350D540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2490-55A1-E343-90E6-E99414E4C9E2}" type="datetimeFigureOut">
              <a:rPr lang="en-US" smtClean="0"/>
              <a:pPr/>
              <a:t>5/15/10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479-669C-1949-BDC2-FF350D540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2490-55A1-E343-90E6-E99414E4C9E2}" type="datetimeFigureOut">
              <a:rPr lang="en-US" smtClean="0"/>
              <a:pPr/>
              <a:t>5/15/10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479-669C-1949-BDC2-FF350D540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2490-55A1-E343-90E6-E99414E4C9E2}" type="datetimeFigureOut">
              <a:rPr lang="en-US" smtClean="0"/>
              <a:pPr/>
              <a:t>5/15/10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479-669C-1949-BDC2-FF350D540C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2490-55A1-E343-90E6-E99414E4C9E2}" type="datetimeFigureOut">
              <a:rPr lang="en-US" smtClean="0"/>
              <a:pPr/>
              <a:t>5/15/10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479-669C-1949-BDC2-FF350D540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2490-55A1-E343-90E6-E99414E4C9E2}" type="datetimeFigureOut">
              <a:rPr lang="en-US" smtClean="0"/>
              <a:pPr/>
              <a:t>5/15/10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479-669C-1949-BDC2-FF350D540C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D8262490-55A1-E343-90E6-E99414E4C9E2}" type="datetimeFigureOut">
              <a:rPr lang="en-US" smtClean="0"/>
              <a:pPr/>
              <a:t>5/15/10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C4A9D479-669C-1949-BDC2-FF350D540C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LON-CAPA 3.0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… why we have a 2.10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Contextualization</a:t>
            </a:r>
            <a:endParaRPr lang="en-US" dirty="0"/>
          </a:p>
        </p:txBody>
      </p:sp>
      <p:pic>
        <p:nvPicPr>
          <p:cNvPr id="4" name="Picture 3" descr="alertbo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77" y="3105029"/>
            <a:ext cx="7963522" cy="22425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2999" y="4467014"/>
            <a:ext cx="7848601" cy="100976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54189" y="4467014"/>
            <a:ext cx="1074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!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High degree of difficulty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6964" y="4467014"/>
            <a:ext cx="2744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Generally: Open </a:t>
            </a:r>
            <a:r>
              <a:rPr lang="en-US" sz="1200" u="sng" dirty="0" smtClean="0">
                <a:solidFill>
                  <a:schemeClr val="accent4">
                    <a:lumMod val="75000"/>
                  </a:schemeClr>
                </a:solidFill>
              </a:rPr>
              <a:t>Change</a:t>
            </a:r>
            <a:endParaRPr lang="en-US" sz="1200" dirty="0" smtClean="0"/>
          </a:p>
          <a:p>
            <a:r>
              <a:rPr lang="en-US" sz="1200" dirty="0" smtClean="0"/>
              <a:t>Not open for section 003 </a:t>
            </a:r>
            <a:r>
              <a:rPr lang="en-US" sz="1200" u="sng" dirty="0" smtClean="0">
                <a:solidFill>
                  <a:schemeClr val="accent4">
                    <a:lumMod val="75000"/>
                  </a:schemeClr>
                </a:solidFill>
              </a:rPr>
              <a:t>Change</a:t>
            </a:r>
          </a:p>
          <a:p>
            <a:r>
              <a:rPr lang="en-US" sz="1200" dirty="0" smtClean="0"/>
              <a:t>Generally: Due May 17, 2010 </a:t>
            </a:r>
            <a:r>
              <a:rPr lang="en-US" sz="1200" u="sng" dirty="0" smtClean="0">
                <a:solidFill>
                  <a:schemeClr val="accent4">
                    <a:lumMod val="75000"/>
                  </a:schemeClr>
                </a:solidFill>
              </a:rPr>
              <a:t>Change</a:t>
            </a:r>
          </a:p>
          <a:p>
            <a:endParaRPr lang="en-US" sz="1200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200" dirty="0" smtClean="0"/>
              <a:t>4 Messages regarding this problem </a:t>
            </a:r>
            <a:r>
              <a:rPr lang="en-US" sz="1200" u="sng" dirty="0" smtClean="0">
                <a:solidFill>
                  <a:schemeClr val="accent4">
                    <a:lumMod val="75000"/>
                  </a:schemeClr>
                </a:solidFill>
              </a:rPr>
              <a:t>Read</a:t>
            </a:r>
          </a:p>
          <a:p>
            <a:endParaRPr lang="en-US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9322" y="4493657"/>
            <a:ext cx="272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chemeClr val="accent4">
                    <a:lumMod val="75000"/>
                  </a:schemeClr>
                </a:solidFill>
              </a:rPr>
              <a:t>Extend due date</a:t>
            </a:r>
          </a:p>
          <a:p>
            <a:r>
              <a:rPr lang="en-US" sz="1400" u="sng" dirty="0" smtClean="0">
                <a:solidFill>
                  <a:schemeClr val="accent4">
                    <a:lumMod val="75000"/>
                  </a:schemeClr>
                </a:solidFill>
              </a:rPr>
              <a:t>Increase maximum number of tries</a:t>
            </a:r>
            <a:endParaRPr lang="en-US" sz="1400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/>
          <a:lstStyle/>
          <a:p>
            <a:r>
              <a:rPr lang="en-US" dirty="0" smtClean="0"/>
              <a:t>“Flight management system”</a:t>
            </a:r>
          </a:p>
          <a:p>
            <a:r>
              <a:rPr lang="en-US" dirty="0" smtClean="0"/>
              <a:t>Display pertinent information when needed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pic>
        <p:nvPicPr>
          <p:cNvPr id="4" name="Picture 3" descr="navigat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1202394"/>
            <a:ext cx="7279334" cy="555792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4658" y="4275129"/>
            <a:ext cx="226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!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4658" y="4963953"/>
            <a:ext cx="226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!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4658" y="6074291"/>
            <a:ext cx="226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!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De-Contextualization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“I want to do grading …”</a:t>
            </a:r>
          </a:p>
          <a:p>
            <a:r>
              <a:rPr lang="en-US" sz="2800" dirty="0" smtClean="0"/>
              <a:t>System: “Okay, what do you want to grade?”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9" y="2779367"/>
            <a:ext cx="8967582" cy="238186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Enhancing some of the existing features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Helpers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395603" cy="4800600"/>
          </a:xfrm>
        </p:spPr>
        <p:txBody>
          <a:bodyPr/>
          <a:lstStyle/>
          <a:p>
            <a:r>
              <a:rPr lang="en-US" dirty="0" smtClean="0"/>
              <a:t>More helpers to accomplish tasks</a:t>
            </a:r>
          </a:p>
          <a:p>
            <a:r>
              <a:rPr lang="en-US" dirty="0" smtClean="0"/>
              <a:t>“I want to turn this folder into an exam”</a:t>
            </a:r>
          </a:p>
          <a:p>
            <a:pPr lvl="1"/>
            <a:r>
              <a:rPr lang="en-US" dirty="0" smtClean="0"/>
              <a:t>hiding</a:t>
            </a:r>
          </a:p>
          <a:p>
            <a:pPr lvl="1"/>
            <a:r>
              <a:rPr lang="en-US" dirty="0" smtClean="0"/>
              <a:t>dates</a:t>
            </a:r>
          </a:p>
          <a:p>
            <a:pPr lvl="1"/>
            <a:r>
              <a:rPr lang="en-US" dirty="0" smtClean="0"/>
              <a:t>exam mode</a:t>
            </a:r>
          </a:p>
          <a:p>
            <a:pPr lvl="1"/>
            <a:r>
              <a:rPr lang="en-US" dirty="0" smtClean="0"/>
              <a:t>etc</a:t>
            </a:r>
            <a:endParaRPr lang="en-US" dirty="0"/>
          </a:p>
        </p:txBody>
      </p:sp>
      <p:pic>
        <p:nvPicPr>
          <p:cNvPr id="4" name="Picture 3" descr="helpe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883" y="132542"/>
            <a:ext cx="3977448" cy="658336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Grading Interface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11" y="2586876"/>
            <a:ext cx="7885085" cy="364623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/>
          <a:lstStyle/>
          <a:p>
            <a:r>
              <a:rPr lang="en-US" dirty="0" smtClean="0"/>
              <a:t>Disentangle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Gradebook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Currently:</a:t>
            </a:r>
          </a:p>
          <a:p>
            <a:pPr lvl="1"/>
            <a:r>
              <a:rPr lang="en-US" dirty="0" smtClean="0"/>
              <a:t>Simple: Chart</a:t>
            </a:r>
          </a:p>
          <a:p>
            <a:pPr lvl="1"/>
            <a:r>
              <a:rPr lang="en-US" dirty="0" smtClean="0"/>
              <a:t>Way advanced: Spreadsheet</a:t>
            </a:r>
          </a:p>
          <a:p>
            <a:r>
              <a:rPr lang="en-US" dirty="0" smtClean="0"/>
              <a:t>Missing in-between: “normal </a:t>
            </a:r>
            <a:r>
              <a:rPr lang="en-US" dirty="0" err="1" smtClean="0"/>
              <a:t>gradebook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Hard to find the 95% use cases</a:t>
            </a:r>
          </a:p>
          <a:p>
            <a:pPr lvl="1"/>
            <a:r>
              <a:rPr lang="en-US" dirty="0" smtClean="0"/>
              <a:t>Grading seems to be a very … individualistic activity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Gradebook</a:t>
            </a:r>
            <a:endParaRPr lang="en-US" dirty="0"/>
          </a:p>
        </p:txBody>
      </p:sp>
      <p:pic>
        <p:nvPicPr>
          <p:cNvPr id="4" name="Picture 3" descr="gradin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9" y="1978035"/>
            <a:ext cx="8936289" cy="387239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speed of current resource search</a:t>
            </a:r>
          </a:p>
          <a:p>
            <a:r>
              <a:rPr lang="en-US" dirty="0" smtClean="0"/>
              <a:t>Simplify display of result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56" y="3087049"/>
            <a:ext cx="8758190" cy="326314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3116300" y="2891356"/>
            <a:ext cx="2134576" cy="414340"/>
          </a:xfrm>
          <a:prstGeom prst="wedgeRectCallout">
            <a:avLst>
              <a:gd name="adj1" fmla="val -131804"/>
              <a:gd name="adj2" fmla="val 16684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Chug, chug, chug, …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5483620" y="3720036"/>
            <a:ext cx="838333" cy="414340"/>
          </a:xfrm>
          <a:prstGeom prst="wedgeRectCallout">
            <a:avLst>
              <a:gd name="adj1" fmla="val -176125"/>
              <a:gd name="adj2" fmla="val 13641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Huh?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Search – Long-term Goals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Recommender system based on dynamic metadata</a:t>
            </a:r>
          </a:p>
          <a:p>
            <a:r>
              <a:rPr lang="en-US" dirty="0" smtClean="0"/>
              <a:t>Shopping cart metaphor for importing resources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9" y="3587412"/>
            <a:ext cx="9049082" cy="300959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History: CAPA started as a pure assessment system</a:t>
            </a:r>
          </a:p>
          <a:p>
            <a:pPr lvl="1"/>
            <a:r>
              <a:rPr lang="en-US" dirty="0" smtClean="0"/>
              <a:t>Course Management added later</a:t>
            </a:r>
          </a:p>
          <a:p>
            <a:pPr lvl="1"/>
            <a:r>
              <a:rPr lang="en-US" dirty="0" smtClean="0"/>
              <a:t>Currently still reflected in the interface</a:t>
            </a:r>
          </a:p>
          <a:p>
            <a:r>
              <a:rPr lang="en-US" dirty="0" smtClean="0"/>
              <a:t>Present: Consolidation of commercial course management systems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Casualties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Remote Control</a:t>
            </a:r>
          </a:p>
          <a:p>
            <a:r>
              <a:rPr lang="en-US" dirty="0" smtClean="0"/>
              <a:t>Current bookmarks – become shopping cart</a:t>
            </a:r>
          </a:p>
          <a:p>
            <a:r>
              <a:rPr lang="en-US" dirty="0" smtClean="0"/>
              <a:t>… ?</a:t>
            </a:r>
          </a:p>
          <a:p>
            <a:r>
              <a:rPr lang="en-US" dirty="0" smtClean="0"/>
              <a:t>But</a:t>
            </a:r>
            <a:r>
              <a:rPr lang="en-US" smtClean="0"/>
              <a:t>: remain </a:t>
            </a:r>
            <a:r>
              <a:rPr lang="en-US" dirty="0" smtClean="0"/>
              <a:t>backward compatible!</a:t>
            </a:r>
          </a:p>
          <a:p>
            <a:pPr lvl="1"/>
            <a:r>
              <a:rPr lang="en-US" dirty="0" smtClean="0"/>
              <a:t>We still support content written in 1993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LON-CAPA is open-source</a:t>
            </a:r>
          </a:p>
          <a:p>
            <a:r>
              <a:rPr lang="en-US" dirty="0" smtClean="0"/>
              <a:t>We have a strong collaboration with the group at </a:t>
            </a:r>
            <a:r>
              <a:rPr lang="en-US" dirty="0" err="1" smtClean="0"/>
              <a:t>Ostfalia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Thesis projects</a:t>
            </a:r>
          </a:p>
          <a:p>
            <a:pPr lvl="1"/>
            <a:r>
              <a:rPr lang="en-US" dirty="0" smtClean="0"/>
              <a:t>Publications</a:t>
            </a:r>
          </a:p>
          <a:p>
            <a:pPr lvl="1"/>
            <a:r>
              <a:rPr lang="en-US" dirty="0" smtClean="0"/>
              <a:t>Fulltime staff</a:t>
            </a:r>
          </a:p>
          <a:p>
            <a:pPr lvl="1"/>
            <a:r>
              <a:rPr lang="en-US" dirty="0" smtClean="0"/>
              <a:t>Project courses</a:t>
            </a:r>
          </a:p>
          <a:p>
            <a:r>
              <a:rPr lang="en-US" dirty="0" smtClean="0"/>
              <a:t>Contributions to installation packages, debugging, etc, from other partners</a:t>
            </a:r>
          </a:p>
          <a:p>
            <a:r>
              <a:rPr lang="en-US" dirty="0" smtClean="0"/>
              <a:t>Possible new collaborations, for example with MIT</a:t>
            </a:r>
          </a:p>
          <a:p>
            <a:r>
              <a:rPr lang="en-US" dirty="0" smtClean="0"/>
              <a:t>There’s always room for more!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pic>
        <p:nvPicPr>
          <p:cNvPr id="4" name="Picture 3" descr="loncapath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99" y="1257622"/>
            <a:ext cx="8839201" cy="53594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features than most system … but faculty don’t know about them</a:t>
            </a:r>
          </a:p>
          <a:p>
            <a:r>
              <a:rPr lang="en-US" dirty="0" smtClean="0"/>
              <a:t>Enormous number of parameters, settings, configurations … sometimes hard to keep track – </a:t>
            </a:r>
            <a:r>
              <a:rPr lang="en-US" smtClean="0"/>
              <a:t>“Discoverability”</a:t>
            </a:r>
          </a:p>
          <a:p>
            <a:r>
              <a:rPr lang="en-US" i="1" dirty="0" smtClean="0"/>
              <a:t>Very</a:t>
            </a:r>
            <a:r>
              <a:rPr lang="en-US" dirty="0" smtClean="0"/>
              <a:t> powerful system: “We make the scissors, you do the running.”</a:t>
            </a:r>
          </a:p>
          <a:p>
            <a:r>
              <a:rPr lang="en-US" dirty="0" smtClean="0"/>
              <a:t>Move to the foreground what is important at the time when it’s needed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781" y="1298504"/>
            <a:ext cx="7918161" cy="53579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746" y="1417638"/>
            <a:ext cx="7912163" cy="52615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 screen shows what is going on across courses, communities, …</a:t>
            </a:r>
          </a:p>
          <a:p>
            <a:r>
              <a:rPr lang="en-US" dirty="0" smtClean="0"/>
              <a:t>Replaces Roles screen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7" y="3069302"/>
            <a:ext cx="7498081" cy="37664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New</a:t>
            </a:r>
            <a:endParaRPr lang="en-US" dirty="0"/>
          </a:p>
        </p:txBody>
      </p:sp>
      <p:pic>
        <p:nvPicPr>
          <p:cNvPr id="4" name="Picture 3" descr="whatsnew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9" y="2462346"/>
            <a:ext cx="8933689" cy="427142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/>
          <a:lstStyle/>
          <a:p>
            <a:r>
              <a:rPr lang="en-US" dirty="0" smtClean="0"/>
              <a:t>Within courses, communities, author spaces – also for students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Contextualization</a:t>
            </a:r>
            <a:endParaRPr lang="en-US" dirty="0"/>
          </a:p>
        </p:txBody>
      </p:sp>
      <p:pic>
        <p:nvPicPr>
          <p:cNvPr id="4" name="Picture 3" descr="problemview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55" y="1143942"/>
            <a:ext cx="7963168" cy="562398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109</TotalTime>
  <Words>403</Words>
  <Application>Microsoft Macintosh PowerPoint</Application>
  <PresentationFormat>On-screen Show (4:3)</PresentationFormat>
  <Paragraphs>84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Solstice</vt:lpstr>
      <vt:lpstr>LON-CAPA 3.0</vt:lpstr>
      <vt:lpstr>Background</vt:lpstr>
      <vt:lpstr>Idea</vt:lpstr>
      <vt:lpstr>Background</vt:lpstr>
      <vt:lpstr>Idea</vt:lpstr>
      <vt:lpstr>Idea</vt:lpstr>
      <vt:lpstr>Home</vt:lpstr>
      <vt:lpstr>What’s New</vt:lpstr>
      <vt:lpstr>Contextualization</vt:lpstr>
      <vt:lpstr>Contextualization</vt:lpstr>
      <vt:lpstr>Navigation</vt:lpstr>
      <vt:lpstr>… and De-Contextualization</vt:lpstr>
      <vt:lpstr>Feature Enhancements</vt:lpstr>
      <vt:lpstr>New Helpers</vt:lpstr>
      <vt:lpstr>New Grading Interface</vt:lpstr>
      <vt:lpstr>New Gradebook</vt:lpstr>
      <vt:lpstr>New Gradebook</vt:lpstr>
      <vt:lpstr>New Search</vt:lpstr>
      <vt:lpstr>New Search – Long-term Goals</vt:lpstr>
      <vt:lpstr>Casualties</vt:lpstr>
      <vt:lpstr>Little Reminder</vt:lpstr>
    </vt:vector>
  </TitlesOfParts>
  <Company>Michigan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LON-CAPA 3.0</dc:title>
  <dc:creator>Gerd Kortemeyer</dc:creator>
  <cp:lastModifiedBy>Gerd Kortemeyer</cp:lastModifiedBy>
  <cp:revision>11</cp:revision>
  <dcterms:created xsi:type="dcterms:W3CDTF">2010-05-15T13:17:45Z</dcterms:created>
  <dcterms:modified xsi:type="dcterms:W3CDTF">2010-05-15T13:21:30Z</dcterms:modified>
</cp:coreProperties>
</file>