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Default Extension="jpeg" ContentType="image/jpeg"/>
  <Override PartName="/ppt/slideLayouts/slideLayout6.xml" ContentType="application/vnd.openxmlformats-officedocument.presentationml.slideLayout+xml"/>
  <Override PartName="/docProps/core.xml" ContentType="application/vnd.openxmlformats-package.core-properties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01" r:id="rId1"/>
  </p:sldMasterIdLst>
  <p:sldIdLst>
    <p:sldId id="258" r:id="rId2"/>
    <p:sldId id="259" r:id="rId3"/>
    <p:sldId id="257" r:id="rId4"/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27" d="100"/>
          <a:sy n="127" d="100"/>
        </p:scale>
        <p:origin x="-18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69948" y="609600"/>
            <a:ext cx="5404104" cy="3282696"/>
          </a:xfrm>
          <a:prstGeom prst="roundRect">
            <a:avLst>
              <a:gd name="adj" fmla="val 10522"/>
            </a:avLst>
          </a:prstGeom>
          <a:ln w="57150">
            <a:solidFill>
              <a:schemeClr val="bg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none"/>
        </p:style>
        <p:txBody>
          <a:bodyPr vert="horz" lIns="91440" tIns="182880" rIns="91440" bIns="18288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>
            <a:lvl1pPr marL="342900" indent="-342900" algn="ctr" defTabSz="914400" rtl="0" eaLnBrk="1" latinLnBrk="0" hangingPunct="1">
              <a:lnSpc>
                <a:spcPts val="5200"/>
              </a:lnSpc>
              <a:spcBef>
                <a:spcPts val="2000"/>
              </a:spcBef>
              <a:buSzPct val="80000"/>
              <a:buFont typeface="Wingdings" pitchFamily="2" charset="2"/>
              <a:buNone/>
              <a:defRPr sz="5400" b="1" kern="1200" baseline="0">
                <a:gradFill>
                  <a:gsLst>
                    <a:gs pos="50000">
                      <a:schemeClr val="bg1">
                        <a:lumMod val="85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191000"/>
            <a:ext cx="5029200" cy="1447800"/>
          </a:xfrm>
          <a:effectLst/>
        </p:spPr>
        <p:txBody>
          <a:bodyPr vert="horz" lIns="91440" tIns="45720" rIns="91440" bIns="4572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>
            <a:lvl1pPr marL="0" indent="0" algn="ctr" defTabSz="914400" rtl="0" eaLnBrk="1" latinLnBrk="0" hangingPunct="1">
              <a:spcBef>
                <a:spcPts val="0"/>
              </a:spcBef>
              <a:buSzPct val="80000"/>
              <a:buFont typeface="Wingdings" pitchFamily="2" charset="2"/>
              <a:buNone/>
              <a:defRPr sz="2000" b="1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5C54D-AAE0-5E4B-9607-5E6FFEB3A838}" type="datetimeFigureOut">
              <a:rPr lang="en-US" smtClean="0"/>
              <a:t>5/13/10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AFA3-D8C0-254C-AF27-694D0055BD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5C54D-AAE0-5E4B-9607-5E6FFEB3A838}" type="datetimeFigureOut">
              <a:rPr lang="en-US" smtClean="0"/>
              <a:t>5/13/10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AFA3-D8C0-254C-AF27-694D0055BD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91670" y="793376"/>
            <a:ext cx="3807293" cy="968189"/>
          </a:xfrm>
          <a:scene3d>
            <a:camera prst="orthographicFront"/>
            <a:lightRig rig="chilly" dir="t"/>
          </a:scene3d>
          <a:sp3d extrusionH="12700">
            <a:extrusionClr>
              <a:schemeClr val="bg1"/>
            </a:extrusionClr>
          </a:sp3d>
        </p:spPr>
        <p:txBody>
          <a:bodyPr vert="horz" lIns="91440" tIns="45720" rIns="91440" bIns="45720" rtlCol="0" anchor="b">
            <a:noAutofit/>
            <a:sp3d extrusionH="12700">
              <a:extrusionClr>
                <a:schemeClr val="bg1"/>
              </a:extrusionClr>
            </a:sp3d>
          </a:bodyPr>
          <a:lstStyle>
            <a:lvl1pPr algn="l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b="1" kern="1200" baseline="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591670" y="1748118"/>
            <a:ext cx="3807293" cy="3585882"/>
          </a:xfrm>
          <a:effectLst/>
        </p:spPr>
        <p:txBody>
          <a:bodyPr vert="horz" lIns="91440" tIns="45720" rIns="91440" bIns="4572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>
            <a:lvl1pPr marL="0" indent="0">
              <a:lnSpc>
                <a:spcPct val="110000"/>
              </a:lnSpc>
              <a:buNone/>
              <a:defRPr sz="2000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800600" y="671514"/>
            <a:ext cx="3810000" cy="4599734"/>
          </a:xfrm>
          <a:prstGeom prst="roundRect">
            <a:avLst>
              <a:gd name="adj" fmla="val 4391"/>
            </a:avLst>
          </a:prstGeom>
          <a:noFill/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vert="horz" lIns="91440" tIns="45720" rIns="91440" bIns="45720" rtlCol="0">
            <a:noAutofit/>
            <a:scene3d>
              <a:camera prst="orthographicFront"/>
              <a:lightRig rig="chilly" dir="t"/>
            </a:scene3d>
            <a:sp3d extrusionH="6350">
              <a:bevelT w="19050" h="12700" prst="softRound"/>
              <a:extrusionClr>
                <a:schemeClr val="bg1"/>
              </a:extrusionClr>
            </a:sp3d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SzPct val="80000"/>
              <a:buFont typeface="Wingdings" pitchFamily="2" charset="2"/>
              <a:buNone/>
              <a:defRPr sz="2400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>
                  <a:innerShdw blurRad="63500" dist="25400" dir="10800000">
                    <a:schemeClr val="bg1">
                      <a:alpha val="50000"/>
                    </a:schemeClr>
                  </a:inn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30306"/>
            <a:ext cx="5484813" cy="1143000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47839"/>
            <a:ext cx="7823200" cy="4316411"/>
          </a:xfrm>
        </p:spPr>
        <p:txBody>
          <a:bodyPr vert="eaVert"/>
          <a:lstStyle>
            <a:lvl1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1pPr>
            <a:lvl2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2pPr>
            <a:lvl3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3pPr>
            <a:lvl4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4pPr>
            <a:lvl5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5C54D-AAE0-5E4B-9607-5E6FFEB3A838}" type="datetimeFigureOut">
              <a:rPr lang="en-US" smtClean="0"/>
              <a:t>5/13/10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AFA3-D8C0-254C-AF27-694D0055BD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72082" y="389966"/>
            <a:ext cx="1524000" cy="5736198"/>
          </a:xfrm>
        </p:spPr>
        <p:txBody>
          <a:bodyPr vert="eaVert"/>
          <a:lstStyle>
            <a:lvl1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399" y="644525"/>
            <a:ext cx="6399213" cy="5419726"/>
          </a:xfrm>
        </p:spPr>
        <p:txBody>
          <a:bodyPr vert="eaVert"/>
          <a:lstStyle>
            <a:lvl1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1pPr>
            <a:lvl2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2pPr>
            <a:lvl3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3pPr>
            <a:lvl4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4pPr>
            <a:lvl5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5C54D-AAE0-5E4B-9607-5E6FFEB3A838}" type="datetimeFigureOut">
              <a:rPr lang="en-US" smtClean="0"/>
              <a:t>5/13/10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AFA3-D8C0-254C-AF27-694D0055BD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5C54D-AAE0-5E4B-9607-5E6FFEB3A838}" type="datetimeFigureOut">
              <a:rPr lang="en-US" smtClean="0"/>
              <a:t>5/13/10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AFA3-D8C0-254C-AF27-694D0055BD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1881187" y="631824"/>
            <a:ext cx="5407025" cy="3281363"/>
          </a:xfrm>
          <a:prstGeom prst="roundRect">
            <a:avLst>
              <a:gd name="adj" fmla="val 8881"/>
            </a:avLst>
          </a:prstGeom>
          <a:noFill/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368" y="4495800"/>
            <a:ext cx="7827264" cy="1219200"/>
          </a:xfrm>
        </p:spPr>
        <p:txBody>
          <a:bodyPr anchor="b" anchorCtr="0">
            <a:noAutofit/>
          </a:bodyPr>
          <a:lstStyle>
            <a:lvl1pPr>
              <a:lnSpc>
                <a:spcPts val="5200"/>
              </a:lnSpc>
              <a:defRPr sz="4800" b="1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" y="5715000"/>
            <a:ext cx="7827264" cy="501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b="1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21132"/>
            <a:ext cx="2133600" cy="300318"/>
          </a:xfrm>
        </p:spPr>
        <p:txBody>
          <a:bodyPr/>
          <a:lstStyle>
            <a:lvl1pPr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0D5C54D-AAE0-5E4B-9607-5E6FFEB3A838}" type="datetimeFigureOut">
              <a:rPr lang="en-US" smtClean="0"/>
              <a:t>5/13/10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12541"/>
            <a:ext cx="2895600" cy="300318"/>
          </a:xfrm>
        </p:spPr>
        <p:txBody>
          <a:bodyPr/>
          <a:lstStyle>
            <a:lvl1pPr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12541"/>
            <a:ext cx="2133600" cy="300318"/>
          </a:xfrm>
        </p:spPr>
        <p:txBody>
          <a:bodyPr/>
          <a:lstStyle>
            <a:lvl1pPr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E93AFA3-D8C0-254C-AF27-694D0055BD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2424953"/>
            <a:ext cx="7823200" cy="1474788"/>
          </a:xfrm>
        </p:spPr>
        <p:txBody>
          <a:bodyPr anchor="b" anchorCtr="0"/>
          <a:lstStyle>
            <a:lvl1pPr algn="ctr">
              <a:defRPr sz="4800" b="1" cap="none" baseline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3100" y="3913188"/>
            <a:ext cx="7823200" cy="55469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SzPct val="80000"/>
              <a:buFont typeface="Wingdings" pitchFamily="2" charset="2"/>
              <a:buNone/>
              <a:defRPr sz="2000" b="1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5C54D-AAE0-5E4B-9607-5E6FFEB3A838}" type="datetimeFigureOut">
              <a:rPr lang="en-US" smtClean="0"/>
              <a:t>5/13/10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AFA3-D8C0-254C-AF27-694D0055BD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47838"/>
            <a:ext cx="3563470" cy="4316786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747838"/>
            <a:ext cx="3565526" cy="4316786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5C54D-AAE0-5E4B-9607-5E6FFEB3A838}" type="datetimeFigureOut">
              <a:rPr lang="en-US" smtClean="0"/>
              <a:t>5/13/10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AFA3-D8C0-254C-AF27-694D0055BD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398" y="1515035"/>
            <a:ext cx="3566160" cy="639762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398" y="2271713"/>
            <a:ext cx="3566160" cy="3792911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8471" y="1515035"/>
            <a:ext cx="3566160" cy="639762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471" y="2271713"/>
            <a:ext cx="3566160" cy="3792911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5C54D-AAE0-5E4B-9607-5E6FFEB3A838}" type="datetimeFigureOut">
              <a:rPr lang="en-US" smtClean="0"/>
              <a:t>5/13/10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AFA3-D8C0-254C-AF27-694D0055BD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5C54D-AAE0-5E4B-9607-5E6FFEB3A838}" type="datetimeFigureOut">
              <a:rPr lang="en-US" smtClean="0"/>
              <a:t>5/13/10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AFA3-D8C0-254C-AF27-694D0055BD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5C54D-AAE0-5E4B-9607-5E6FFEB3A838}" type="datetimeFigureOut">
              <a:rPr lang="en-US" smtClean="0"/>
              <a:t>5/13/10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AFA3-D8C0-254C-AF27-694D0055BD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670" y="793376"/>
            <a:ext cx="3794760" cy="968189"/>
          </a:xfrm>
        </p:spPr>
        <p:txBody>
          <a:bodyPr anchor="b"/>
          <a:lstStyle>
            <a:lvl1pPr algn="l">
              <a:lnSpc>
                <a:spcPts val="40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658906"/>
            <a:ext cx="3794760" cy="5405719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>
                <a:effectLst/>
              </a:defRPr>
            </a:lvl1pPr>
            <a:lvl2pPr>
              <a:spcBef>
                <a:spcPts val="2000"/>
              </a:spcBef>
              <a:defRPr sz="2000">
                <a:effectLst/>
              </a:defRPr>
            </a:lvl2pPr>
            <a:lvl3pPr>
              <a:spcBef>
                <a:spcPts val="2000"/>
              </a:spcBef>
              <a:defRPr sz="1800">
                <a:effectLst/>
              </a:defRPr>
            </a:lvl3pPr>
            <a:lvl4pPr>
              <a:spcBef>
                <a:spcPts val="2000"/>
              </a:spcBef>
              <a:defRPr sz="1800">
                <a:effectLst/>
              </a:defRPr>
            </a:lvl4pPr>
            <a:lvl5pPr>
              <a:spcBef>
                <a:spcPts val="2000"/>
              </a:spcBef>
              <a:defRPr sz="1800">
                <a:effectLst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1670" y="1748118"/>
            <a:ext cx="3794760" cy="38144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000"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5C54D-AAE0-5E4B-9607-5E6FFEB3A838}" type="datetimeFigureOut">
              <a:rPr lang="en-US" smtClean="0"/>
              <a:t>5/13/10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AFA3-D8C0-254C-AF27-694D0055BD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228601"/>
            <a:ext cx="7313613" cy="1264024"/>
          </a:xfrm>
          <a:prstGeom prst="rect">
            <a:avLst/>
          </a:prstGeom>
          <a:scene3d>
            <a:camera prst="orthographicFront"/>
            <a:lightRig rig="chilly" dir="t"/>
          </a:scene3d>
          <a:sp3d extrusionH="12700">
            <a:extrusionClr>
              <a:schemeClr val="bg1"/>
            </a:extrusionClr>
          </a:sp3d>
        </p:spPr>
        <p:txBody>
          <a:bodyPr vert="horz" lIns="91440" tIns="45720" rIns="91440" bIns="45720" rtlCol="0" anchor="ctr">
            <a:noAutofit/>
            <a:sp3d extrusionH="12700">
              <a:extrusionClr>
                <a:schemeClr val="bg1"/>
              </a:extrusionClr>
            </a:sp3d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47838"/>
            <a:ext cx="7313613" cy="4303338"/>
          </a:xfrm>
          <a:prstGeom prst="rect">
            <a:avLst/>
          </a:prstGeom>
          <a:effectLst/>
        </p:spPr>
        <p:txBody>
          <a:bodyPr vert="horz" lIns="91440" tIns="45720" rIns="91440" bIns="4572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225988"/>
            <a:ext cx="2133600" cy="277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0D5C54D-AAE0-5E4B-9607-5E6FFEB3A838}" type="datetimeFigureOut">
              <a:rPr lang="en-US" smtClean="0"/>
              <a:t>5/13/10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225988"/>
            <a:ext cx="2895600" cy="277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1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225988"/>
            <a:ext cx="2133600" cy="277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4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2E93AFA3-D8C0-254C-AF27-694D0055BD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txStyles>
    <p:titleStyle>
      <a:lvl1pPr algn="ctr" defTabSz="914400" rtl="0" eaLnBrk="1" latinLnBrk="0" hangingPunct="1">
        <a:lnSpc>
          <a:spcPts val="5600"/>
        </a:lnSpc>
        <a:spcBef>
          <a:spcPct val="0"/>
        </a:spcBef>
        <a:buNone/>
        <a:defRPr sz="5400" b="1" kern="1200" baseline="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SzPct val="80000"/>
        <a:buFont typeface="Wingdings" pitchFamily="2" charset="2"/>
        <a:buChar char="l"/>
        <a:defRPr sz="24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ct val="20000"/>
        </a:spcBef>
        <a:buSzPct val="80000"/>
        <a:buFont typeface="Wingdings" pitchFamily="2" charset="2"/>
        <a:buChar char="l"/>
        <a:defRPr sz="22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ct val="20000"/>
        </a:spcBef>
        <a:buSzPct val="80000"/>
        <a:buFont typeface="Wingdings" pitchFamily="2" charset="2"/>
        <a:buChar char="l"/>
        <a:defRPr sz="20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ct val="20000"/>
        </a:spcBef>
        <a:buSzPct val="80000"/>
        <a:buFont typeface="Wingdings" pitchFamily="2" charset="2"/>
        <a:buChar char="l"/>
        <a:defRPr sz="18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ct val="20000"/>
        </a:spcBef>
        <a:buSzPct val="80000"/>
        <a:buFont typeface="Wingdings" pitchFamily="2" charset="2"/>
        <a:buChar char="l"/>
        <a:defRPr sz="18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axima.sourceforge.net/" TargetMode="External"/><Relationship Id="rId3" Type="http://schemas.openxmlformats.org/officeDocument/2006/relationships/hyperlink" Target="http://www.r-project.org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Maxima and 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Symbolic math and statistical packages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 to powerful open-source mathematics systems</a:t>
            </a:r>
          </a:p>
          <a:p>
            <a:pPr lvl="1"/>
            <a:r>
              <a:rPr lang="en-US" dirty="0" smtClean="0"/>
              <a:t>from &lt;script&gt;: using &amp;</a:t>
            </a:r>
            <a:r>
              <a:rPr lang="en-US" dirty="0" err="1" smtClean="0"/>
              <a:t>cas</a:t>
            </a:r>
            <a:r>
              <a:rPr lang="en-US" dirty="0" smtClean="0"/>
              <a:t> and related</a:t>
            </a:r>
          </a:p>
          <a:p>
            <a:pPr lvl="1"/>
            <a:r>
              <a:rPr lang="en-US" dirty="0" smtClean="0"/>
              <a:t>from response-tags</a:t>
            </a:r>
          </a:p>
          <a:p>
            <a:r>
              <a:rPr lang="en-US" dirty="0" smtClean="0"/>
              <a:t>Maxima: powerful symbolic algebra system (similar to </a:t>
            </a:r>
            <a:r>
              <a:rPr lang="en-US" dirty="0" err="1" smtClean="0"/>
              <a:t>Mathematica</a:t>
            </a:r>
            <a:r>
              <a:rPr lang="en-US" dirty="0" smtClean="0"/>
              <a:t>, but open-source)</a:t>
            </a:r>
          </a:p>
          <a:p>
            <a:pPr lvl="1"/>
            <a:r>
              <a:rPr lang="en-US" dirty="0" smtClean="0">
                <a:hlinkClick r:id="rId2"/>
              </a:rPr>
              <a:t>http://maxima.sourceforge.net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R: statistical computing system</a:t>
            </a:r>
          </a:p>
          <a:p>
            <a:pPr lvl="1"/>
            <a:r>
              <a:rPr lang="en-US" dirty="0" smtClean="0">
                <a:hlinkClick r:id="rId3"/>
              </a:rPr>
              <a:t>http://www.r-project.org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&amp;</a:t>
            </a:r>
            <a:r>
              <a:rPr lang="en-US" dirty="0" err="1" smtClean="0"/>
              <a:t>cas</a:t>
            </a:r>
            <a:r>
              <a:rPr lang="en-US" dirty="0" smtClean="0"/>
              <a:t> and &amp;</a:t>
            </a:r>
            <a:r>
              <a:rPr lang="en-US" dirty="0" err="1" smtClean="0"/>
              <a:t>cas_href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012" y="1747838"/>
            <a:ext cx="8300226" cy="480264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String output from algebra systems:</a:t>
            </a:r>
          </a:p>
          <a:p>
            <a:pPr lvl="1"/>
            <a:r>
              <a:rPr lang="en-US" sz="2400" dirty="0" smtClean="0"/>
              <a:t>&amp;</a:t>
            </a:r>
            <a:r>
              <a:rPr lang="en-US" sz="2400" dirty="0" err="1" smtClean="0"/>
              <a:t>cas(‘maxima’,</a:t>
            </a:r>
            <a:r>
              <a:rPr lang="en-US" sz="2400" i="1" dirty="0" err="1" smtClean="0"/>
              <a:t>expression</a:t>
            </a:r>
            <a:r>
              <a:rPr lang="en-US" sz="2400" dirty="0" smtClean="0"/>
              <a:t>)</a:t>
            </a:r>
          </a:p>
          <a:p>
            <a:pPr lvl="2"/>
            <a:r>
              <a:rPr lang="en-US" dirty="0" smtClean="0"/>
              <a:t>e.g. $fraction=&amp;cas(‘maxima’,’12/16’);</a:t>
            </a:r>
          </a:p>
          <a:p>
            <a:pPr lvl="1"/>
            <a:r>
              <a:rPr lang="en-US" sz="2400" dirty="0" smtClean="0"/>
              <a:t>&amp;</a:t>
            </a:r>
            <a:r>
              <a:rPr lang="en-US" sz="2400" dirty="0" err="1" smtClean="0"/>
              <a:t>cas(‘R’,</a:t>
            </a:r>
            <a:r>
              <a:rPr lang="en-US" sz="2400" i="1" dirty="0" err="1" smtClean="0"/>
              <a:t>expression</a:t>
            </a:r>
            <a:r>
              <a:rPr lang="en-US" sz="2400" dirty="0" smtClean="0"/>
              <a:t>)</a:t>
            </a:r>
          </a:p>
          <a:p>
            <a:r>
              <a:rPr lang="en-US" sz="2800" dirty="0" smtClean="0"/>
              <a:t>Hash output from R (more than one output value):</a:t>
            </a:r>
          </a:p>
          <a:p>
            <a:pPr lvl="1"/>
            <a:r>
              <a:rPr lang="en-US" sz="2400" dirty="0" smtClean="0"/>
              <a:t>($</a:t>
            </a:r>
            <a:r>
              <a:rPr lang="en-US" sz="2400" dirty="0" err="1" smtClean="0"/>
              <a:t>hashref,$dump</a:t>
            </a:r>
            <a:r>
              <a:rPr lang="en-US" sz="2400" dirty="0" smtClean="0"/>
              <a:t>)=&amp;</a:t>
            </a:r>
            <a:r>
              <a:rPr lang="en-US" sz="2400" dirty="0" err="1" smtClean="0"/>
              <a:t>cas_hashref(‘R’,</a:t>
            </a:r>
            <a:r>
              <a:rPr lang="en-US" sz="2400" i="1" dirty="0" err="1" smtClean="0"/>
              <a:t>expression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$value=&amp;</a:t>
            </a:r>
            <a:r>
              <a:rPr lang="en-US" sz="2400" dirty="0" err="1" smtClean="0"/>
              <a:t>cas_hashref_entry($hashref,key,subkey</a:t>
            </a:r>
            <a:r>
              <a:rPr lang="en-US" sz="2400" dirty="0" smtClean="0"/>
              <a:t>, …)</a:t>
            </a:r>
          </a:p>
          <a:p>
            <a:r>
              <a:rPr lang="en-US" sz="2800" dirty="0" smtClean="0"/>
              <a:t>Array output from R (output is an array)</a:t>
            </a:r>
          </a:p>
          <a:p>
            <a:pPr lvl="1"/>
            <a:r>
              <a:rPr lang="en-US" sz="2400" dirty="0" smtClean="0"/>
              <a:t>@array=&amp;</a:t>
            </a:r>
            <a:r>
              <a:rPr lang="en-US" sz="2400" dirty="0" err="1" smtClean="0"/>
              <a:t>cas_hashref_array(‘R’,</a:t>
            </a:r>
            <a:r>
              <a:rPr lang="en-US" sz="2400" i="1" dirty="0" err="1" smtClean="0"/>
              <a:t>expression</a:t>
            </a:r>
            <a:r>
              <a:rPr lang="en-US" sz="2400" dirty="0" smtClean="0"/>
              <a:t>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 rot="5400000">
            <a:off x="2522258" y="1570862"/>
            <a:ext cx="2024764" cy="20247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6200000" flipH="1">
            <a:off x="4547022" y="1570862"/>
            <a:ext cx="2024764" cy="20247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522258" y="2183609"/>
            <a:ext cx="1944918" cy="9235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Compare answer formula to solution formula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367740" y="3595626"/>
            <a:ext cx="2309036" cy="70156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Formularesponse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9" idx="2"/>
          </p:cNvCxnSpPr>
          <p:nvPr/>
        </p:nvCxnSpPr>
        <p:spPr>
          <a:xfrm rot="5400000">
            <a:off x="1367740" y="4297189"/>
            <a:ext cx="1154518" cy="11545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9" idx="2"/>
          </p:cNvCxnSpPr>
          <p:nvPr/>
        </p:nvCxnSpPr>
        <p:spPr>
          <a:xfrm rot="16200000" flipH="1">
            <a:off x="2522258" y="4297189"/>
            <a:ext cx="1154518" cy="11545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15092" y="5451707"/>
            <a:ext cx="1660729" cy="11011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 MAXIMA (no sampling), exact answer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886293" y="5451707"/>
            <a:ext cx="1660729" cy="11011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 sampling, approximate answer acceptable</a:t>
            </a:r>
            <a:endParaRPr lang="en-US" dirty="0"/>
          </a:p>
        </p:txBody>
      </p:sp>
      <p:cxnSp>
        <p:nvCxnSpPr>
          <p:cNvPr id="17" name="Straight Arrow Connector 16"/>
          <p:cNvCxnSpPr>
            <a:endCxn id="20" idx="0"/>
          </p:cNvCxnSpPr>
          <p:nvPr/>
        </p:nvCxnSpPr>
        <p:spPr>
          <a:xfrm rot="5400000">
            <a:off x="4976645" y="4282737"/>
            <a:ext cx="2282256" cy="90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21" idx="0"/>
          </p:cNvCxnSpPr>
          <p:nvPr/>
        </p:nvCxnSpPr>
        <p:spPr>
          <a:xfrm rot="16200000" flipH="1">
            <a:off x="6137234" y="4030177"/>
            <a:ext cx="2282256" cy="141315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4755726" y="5877881"/>
            <a:ext cx="1816061" cy="67496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Customresponse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7184649" y="5877881"/>
            <a:ext cx="1600577" cy="67496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Mathresponse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5279697" y="4235072"/>
            <a:ext cx="1198922" cy="121663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 Perl and possible &amp;</a:t>
            </a:r>
            <a:r>
              <a:rPr lang="en-US" dirty="0" err="1" smtClean="0"/>
              <a:t>cas</a:t>
            </a:r>
            <a:r>
              <a:rPr lang="en-US" dirty="0" smtClean="0"/>
              <a:t> calls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6776129" y="4235072"/>
            <a:ext cx="1208809" cy="121663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 MAXIMA directly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4755726" y="2183609"/>
            <a:ext cx="2020403" cy="9235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Check answer formula for properties</a:t>
            </a:r>
            <a:endParaRPr lang="en-US" dirty="0"/>
          </a:p>
        </p:txBody>
      </p:sp>
      <p:sp>
        <p:nvSpPr>
          <p:cNvPr id="28" name="Titl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 for Responses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udio">
  <a:themeElements>
    <a:clrScheme name="Studio">
      <a:dk1>
        <a:sysClr val="windowText" lastClr="000000"/>
      </a:dk1>
      <a:lt1>
        <a:sysClr val="window" lastClr="FFFFFF"/>
      </a:lt1>
      <a:dk2>
        <a:srgbClr val="535252"/>
      </a:dk2>
      <a:lt2>
        <a:srgbClr val="AAB5C2"/>
      </a:lt2>
      <a:accent1>
        <a:srgbClr val="F7901E"/>
      </a:accent1>
      <a:accent2>
        <a:srgbClr val="FEC60B"/>
      </a:accent2>
      <a:accent3>
        <a:srgbClr val="9FE62F"/>
      </a:accent3>
      <a:accent4>
        <a:srgbClr val="4EA5D1"/>
      </a:accent4>
      <a:accent5>
        <a:srgbClr val="1C4596"/>
      </a:accent5>
      <a:accent6>
        <a:srgbClr val="542D90"/>
      </a:accent6>
      <a:hlink>
        <a:srgbClr val="ED2024"/>
      </a:hlink>
      <a:folHlink>
        <a:srgbClr val="BD912D"/>
      </a:folHlink>
    </a:clrScheme>
    <a:fontScheme name="Studio">
      <a:majorFont>
        <a:latin typeface="Corbel"/>
        <a:ea typeface=""/>
        <a:cs typeface=""/>
        <a:font script="Jpan" typeface="ＭＳ Ｐゴシック"/>
      </a:majorFont>
      <a:minorFont>
        <a:latin typeface="Corbel"/>
        <a:ea typeface=""/>
        <a:cs typeface=""/>
        <a:font script="Jpan" typeface="ＭＳ Ｐゴシック"/>
      </a:minorFont>
    </a:fontScheme>
    <a:fmtScheme name="Studio">
      <a:fillStyleLst>
        <a:solidFill>
          <a:schemeClr val="phClr"/>
        </a:solidFill>
        <a:gradFill rotWithShape="1">
          <a:gsLst>
            <a:gs pos="38000">
              <a:schemeClr val="phClr">
                <a:tint val="100000"/>
                <a:satMod val="100000"/>
              </a:schemeClr>
            </a:gs>
            <a:gs pos="100000">
              <a:schemeClr val="phClr">
                <a:tint val="100000"/>
                <a:shade val="50000"/>
                <a:hueMod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100000"/>
                <a:shade val="100000"/>
                <a:satMod val="100000"/>
              </a:schemeClr>
            </a:gs>
            <a:gs pos="60000">
              <a:schemeClr val="phClr">
                <a:tint val="100000"/>
                <a:shade val="60000"/>
                <a:alpha val="100000"/>
                <a:satMod val="100000"/>
                <a:lumMod val="100000"/>
              </a:schemeClr>
            </a:gs>
            <a:gs pos="100000">
              <a:schemeClr val="phClr">
                <a:shade val="20000"/>
                <a:satMod val="100000"/>
                <a:lumMod val="100000"/>
              </a:schemeClr>
            </a:gs>
          </a:gsLst>
          <a:lin ang="5400000" scaled="0"/>
        </a:gradFill>
      </a:fillStyleLst>
      <a:lnStyleLst>
        <a:ln w="2857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7625" cap="flat" cmpd="sng" algn="ctr">
          <a:solidFill>
            <a:schemeClr val="phClr"/>
          </a:solidFill>
          <a:prstDash val="solid"/>
        </a:ln>
        <a:ln w="476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01600" stA="26000" endPos="20000" dist="12700" dir="5400000" sy="-100000" rotWithShape="0"/>
          </a:effectLst>
        </a:effectStyle>
        <a:effectStyle>
          <a:effectLst>
            <a:outerShdw blurRad="444500" dist="317500" dir="5400000" sx="90000" sy="-25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chilly" dir="t"/>
          </a:scene3d>
          <a:sp3d contourW="12700" prstMaterial="softEdge">
            <a:bevelT w="63500" h="2540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30000">
              <a:schemeClr val="phClr">
                <a:tint val="10000"/>
                <a:alpha val="80000"/>
                <a:satMod val="300000"/>
              </a:schemeClr>
            </a:gs>
            <a:gs pos="100000">
              <a:schemeClr val="phClr">
                <a:tint val="80000"/>
                <a:shade val="100000"/>
                <a:alpha val="100000"/>
                <a:satMod val="200000"/>
              </a:schemeClr>
            </a:gs>
          </a:gsLst>
          <a:lin ang="5400000" scaled="1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Studio.thmx</Template>
  <TotalTime>26</TotalTime>
  <Words>223</Words>
  <Application>Microsoft Macintosh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Studio</vt:lpstr>
      <vt:lpstr>Maxima and R</vt:lpstr>
      <vt:lpstr>Systems</vt:lpstr>
      <vt:lpstr>&amp;cas and &amp;cas_href</vt:lpstr>
      <vt:lpstr>Decision Tree for Responses</vt:lpstr>
    </vt:vector>
  </TitlesOfParts>
  <Company>Michigan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Gerd Kortemeyer</dc:creator>
  <cp:lastModifiedBy>Gerd Kortemeyer</cp:lastModifiedBy>
  <cp:revision>2</cp:revision>
  <dcterms:created xsi:type="dcterms:W3CDTF">2010-05-14T01:26:52Z</dcterms:created>
  <dcterms:modified xsi:type="dcterms:W3CDTF">2010-05-14T01:53:42Z</dcterms:modified>
</cp:coreProperties>
</file>