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79.xml" ContentType="application/vnd.openxmlformats-officedocument.presentationml.tags+xml"/>
  <Override PartName="/ppt/tags/tag11.xml" ContentType="application/vnd.openxmlformats-officedocument.presentationml.tags+xml"/>
  <Override PartName="/ppt/tags/tag30.xml" ContentType="application/vnd.openxmlformats-officedocument.presentationml.tags+xml"/>
  <Override PartName="/ppt/tags/tag1.xml" ContentType="application/vnd.openxmlformats-officedocument.presentationml.tags+xml"/>
  <Override PartName="/ppt/tags/tag46.xml" ContentType="application/vnd.openxmlformats-officedocument.presentationml.tags+xml"/>
  <Override PartName="/ppt/tags/tag27.xml" ContentType="application/vnd.openxmlformats-officedocument.presentationml.tags+xml"/>
  <Override PartName="/ppt/tags/tag65.xml" ContentType="application/vnd.openxmlformats-officedocument.presentationml.tags+xml"/>
  <Default Extension="bin" ContentType="application/vnd.openxmlformats-officedocument.presentationml.printerSettings"/>
  <Override PartName="/ppt/tags/tag84.xml" ContentType="application/vnd.openxmlformats-officedocument.presentationml.tags+xml"/>
  <Override PartName="/ppt/tags/tag98.xml" ContentType="application/vnd.openxmlformats-officedocument.presentationml.tags+xml"/>
  <Override PartName="/ppt/tags/tag70.xml" ContentType="application/vnd.openxmlformats-officedocument.presentationml.tags+xml"/>
  <Override PartName="/ppt/tags/tag15.xml" ContentType="application/vnd.openxmlformats-officedocument.presentationml.tags+xml"/>
  <Override PartName="/ppt/slides/slide3.xml" ContentType="application/vnd.openxmlformats-officedocument.presentationml.slide+xml"/>
  <Override PartName="/ppt/tags/tag53.xml" ContentType="application/vnd.openxmlformats-officedocument.presentationml.tags+xml"/>
  <Override PartName="/ppt/slideLayouts/slideLayout1.xml" ContentType="application/vnd.openxmlformats-officedocument.presentationml.slideLayout+xml"/>
  <Override PartName="/ppt/tags/tag69.xml" ContentType="application/vnd.openxmlformats-officedocument.presentationml.tags+xml"/>
  <Override PartName="/ppt/tags/tag34.xml" ContentType="application/vnd.openxmlformats-officedocument.presentationml.tags+xml"/>
  <Override PartName="/ppt/theme/theme1.xml" ContentType="application/vnd.openxmlformats-officedocument.theme+xml"/>
  <Override PartName="/ppt/tags/tag20.xml" ContentType="application/vnd.openxmlformats-officedocument.presentationml.tags+xml"/>
  <Override PartName="/ppt/tags/tag5.xml" ContentType="application/vnd.openxmlformats-officedocument.presentationml.tags+xml"/>
  <Override PartName="/ppt/tags/tag8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93.xml" ContentType="application/vnd.openxmlformats-officedocument.presentationml.tags+xml"/>
  <Override PartName="/ppt/tags/tag19.xml" ContentType="application/vnd.openxmlformats-officedocument.presentationml.tags+xml"/>
  <Override PartName="/ppt/tags/tag38.xml" ContentType="application/vnd.openxmlformats-officedocument.presentationml.tags+xml"/>
  <Override PartName="/ppt/tags/tag57.xml" ContentType="application/vnd.openxmlformats-officedocument.presentationml.tags+xml"/>
  <Override PartName="/ppt/slideLayouts/slideLayout5.xml" ContentType="application/vnd.openxmlformats-officedocument.presentationml.slideLayout+xml"/>
  <Override PartName="/ppt/tags/tag9.xml" ContentType="application/vnd.openxmlformats-officedocument.presentationml.tags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tags/tag24.xml" ContentType="application/vnd.openxmlformats-officedocument.presentationml.tags+xml"/>
  <Override PartName="/ppt/tags/tag43.xml" ContentType="application/vnd.openxmlformats-officedocument.presentationml.tags+xml"/>
  <Override PartName="/ppt/tags/tag62.xml" ContentType="application/vnd.openxmlformats-officedocument.presentationml.tags+xml"/>
  <Default Extension="tiff" ContentType="image/tiff"/>
  <Override PartName="/ppt/embeddings/oleObject2.bin" ContentType="application/vnd.openxmlformats-officedocument.oleObject"/>
  <Default Extension="gif" ContentType="image/gif"/>
  <Override PartName="/ppt/tags/tag76.xml" ContentType="application/vnd.openxmlformats-officedocument.presentationml.tags+xml"/>
  <Override PartName="/ppt/tags/tag81.xml" ContentType="application/vnd.openxmlformats-officedocument.presentationml.tags+xml"/>
  <Override PartName="/ppt/tags/tag97.xml" ContentType="application/vnd.openxmlformats-officedocument.presentationml.tags+xml"/>
  <Override PartName="/ppt/slideLayouts/slideLayout9.xml" ContentType="application/vnd.openxmlformats-officedocument.presentationml.slideLayout+xml"/>
  <Override PartName="/ppt/slides/slide15.xml" ContentType="application/vnd.openxmlformats-officedocument.presentationml.slide+xml"/>
  <Override PartName="/ppt/tags/tag99.xml" ContentType="application/vnd.openxmlformats-officedocument.presentationml.tags+xml"/>
  <Override PartName="/ppt/tags/tag12.xml" ContentType="application/vnd.openxmlformats-officedocument.presentationml.tags+xml"/>
  <Override PartName="/ppt/tags/tag31.xml" ContentType="application/vnd.openxmlformats-officedocument.presentationml.tags+xml"/>
  <Override PartName="/ppt/tags/tag50.xml" ContentType="application/vnd.openxmlformats-officedocument.presentationml.tags+xml"/>
  <Override PartName="/ppt/tags/tag47.xml" ContentType="application/vnd.openxmlformats-officedocument.presentationml.tags+xml"/>
  <Override PartName="/ppt/tags/tag2.xml" ContentType="application/vnd.openxmlformats-officedocument.presentationml.tags+xml"/>
  <Override PartName="/ppt/tags/tag28.xml" ContentType="application/vnd.openxmlformats-officedocument.presentationml.tags+xml"/>
  <Override PartName="/ppt/tags/tag66.xml" ContentType="application/vnd.openxmlformats-officedocument.presentationml.tags+xml"/>
  <Override PartName="/ppt/tags/tag85.xml" ContentType="application/vnd.openxmlformats-officedocument.presentationml.tags+xml"/>
  <Override PartName="/ppt/presProps.xml" ContentType="application/vnd.openxmlformats-officedocument.presentationml.presProps+xml"/>
  <Override PartName="/ppt/tags/tag71.xml" ContentType="application/vnd.openxmlformats-officedocument.presentationml.tags+xml"/>
  <Override PartName="/ppt/tags/tag90.xml" ContentType="application/vnd.openxmlformats-officedocument.presentationml.tags+xml"/>
  <Override PartName="/ppt/tags/tag16.xml" ContentType="application/vnd.openxmlformats-officedocument.presentationml.tags+xml"/>
  <Override PartName="/ppt/slides/slide4.xml" ContentType="application/vnd.openxmlformats-officedocument.presentationml.slide+xml"/>
  <Override PartName="/ppt/tags/tag54.xml" ContentType="application/vnd.openxmlformats-officedocument.presentationml.tags+xml"/>
  <Override PartName="/ppt/tags/tag73.xml" ContentType="application/vnd.openxmlformats-officedocument.presentationml.tags+xml"/>
  <Override PartName="/ppt/slideLayouts/slideLayout2.xml" ContentType="application/vnd.openxmlformats-officedocument.presentationml.slideLayout+xml"/>
  <Override PartName="/ppt/tags/tag35.xml" ContentType="application/vnd.openxmlformats-officedocument.presentationml.tags+xml"/>
  <Override PartName="/ppt/tags/tag6.xml" ContentType="application/vnd.openxmlformats-officedocument.presentationml.tags+xml"/>
  <Override PartName="/ppt/tags/tag21.xml" ContentType="application/vnd.openxmlformats-officedocument.presentationml.tags+xml"/>
  <Override PartName="/ppt/tags/tag40.xml" ContentType="application/vnd.openxmlformats-officedocument.presentationml.tags+xml"/>
  <Override PartName="/ppt/tags/tag89.xml" ContentType="application/vnd.openxmlformats-officedocument.presentationml.tags+xml"/>
  <Override PartName="/ppt/slideLayouts/slideLayout11.xml" ContentType="application/vnd.openxmlformats-officedocument.presentationml.slideLayout+xml"/>
  <Override PartName="/ppt/tags/tag94.xml" ContentType="application/vnd.openxmlformats-officedocument.presentationml.tags+xml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tags/tag39.xml" ContentType="application/vnd.openxmlformats-officedocument.presentationml.tags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tags/tag58.xml" ContentType="application/vnd.openxmlformats-officedocument.presentationml.tags+xml"/>
  <Override PartName="/ppt/slideLayouts/slideLayout6.xml" ContentType="application/vnd.openxmlformats-officedocument.presentationml.slideLayout+xml"/>
  <Override PartName="/ppt/tags/tag77.xml" ContentType="application/vnd.openxmlformats-officedocument.presentationml.tags+xml"/>
  <Override PartName="/ppt/tags/tag25.xml" ContentType="application/vnd.openxmlformats-officedocument.presentationml.tags+xml"/>
  <Override PartName="/ppt/tags/tag44.xml" ContentType="application/vnd.openxmlformats-officedocument.presentationml.tags+xml"/>
  <Override PartName="/ppt/tags/tag63.xml" ContentType="application/vnd.openxmlformats-officedocument.presentationml.tags+xml"/>
  <Override PartName="/ppt/tags/tag82.xml" ContentType="application/vnd.openxmlformats-officedocument.presentationml.tags+xml"/>
  <Default Extension="rels" ContentType="application/vnd.openxmlformats-package.relationships+xml"/>
  <Override PartName="/ppt/slides/slide16.xml" ContentType="application/vnd.openxmlformats-officedocument.presentationml.slide+xml"/>
  <Override PartName="/ppt/tags/tag13.xml" ContentType="application/vnd.openxmlformats-officedocument.presentationml.tags+xml"/>
  <Override PartName="/ppt/tags/tag32.xml" ContentType="application/vnd.openxmlformats-officedocument.presentationml.tags+xml"/>
  <Override PartName="/ppt/tags/tag3.xml" ContentType="application/vnd.openxmlformats-officedocument.presentationml.tags+xml"/>
  <Override PartName="/ppt/tags/tag48.xml" ContentType="application/vnd.openxmlformats-officedocument.presentationml.tags+xml"/>
  <Override PartName="/ppt/tags/tag29.xml" ContentType="application/vnd.openxmlformats-officedocument.presentationml.tags+xml"/>
  <Override PartName="/ppt/tags/tag67.xml" ContentType="application/vnd.openxmlformats-officedocument.presentationml.tags+xml"/>
  <Override PartName="/ppt/slides/slide1.xml" ContentType="application/vnd.openxmlformats-officedocument.presentationml.slide+xml"/>
  <Override PartName="/ppt/tags/tag51.xml" ContentType="application/vnd.openxmlformats-officedocument.presentationml.tags+xml"/>
  <Override PartName="/ppt/tags/tag86.xml" ContentType="application/vnd.openxmlformats-officedocument.presentationml.tags+xml"/>
  <Override PartName="/ppt/tags/tag72.xml" ContentType="application/vnd.openxmlformats-officedocument.presentationml.tags+xml"/>
  <Override PartName="/ppt/tags/tag91.xml" ContentType="application/vnd.openxmlformats-officedocument.presentationml.tags+xml"/>
  <Override PartName="/ppt/tags/tag17.xml" ContentType="application/vnd.openxmlformats-officedocument.presentationml.tags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tags/tag55.xml" ContentType="application/vnd.openxmlformats-officedocument.presentationml.tags+xml"/>
  <Override PartName="/ppt/slideLayouts/slideLayout3.xml" ContentType="application/vnd.openxmlformats-officedocument.presentationml.slideLayout+xml"/>
  <Override PartName="/ppt/tags/tag36.xml" ContentType="application/vnd.openxmlformats-officedocument.presentationml.tags+xml"/>
  <Override PartName="/ppt/tags/tag7.xml" ContentType="application/vnd.openxmlformats-officedocument.presentationml.tags+xml"/>
  <Override PartName="/ppt/tags/tag22.xml" ContentType="application/vnd.openxmlformats-officedocument.presentationml.tags+xml"/>
  <Override PartName="/ppt/tags/tag41.xml" ContentType="application/vnd.openxmlformats-officedocument.presentationml.tags+xml"/>
  <Override PartName="/ppt/tags/tag60.xml" ContentType="application/vnd.openxmlformats-officedocument.presentationml.tags+xml"/>
  <Override PartName="/ppt/tags/tag74.xml" ContentType="application/vnd.openxmlformats-officedocument.presentationml.tags+xml"/>
  <Override PartName="/ppt/slideLayouts/slideLayout12.xml" ContentType="application/vnd.openxmlformats-officedocument.presentationml.slideLayout+xml"/>
  <Override PartName="/ppt/tags/tag95.xml" ContentType="application/vnd.openxmlformats-officedocument.presentationml.tags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ags/tag59.xml" ContentType="application/vnd.openxmlformats-officedocument.presentationml.tags+xml"/>
  <Override PartName="/ppt/slideLayouts/slideLayout7.xml" ContentType="application/vnd.openxmlformats-officedocument.presentationml.slideLayout+xml"/>
  <Override PartName="/ppt/tags/tag26.xml" ContentType="application/vnd.openxmlformats-officedocument.presentationml.tags+xml"/>
  <Override PartName="/ppt/tags/tag45.xml" ContentType="application/vnd.openxmlformats-officedocument.presentationml.tags+xml"/>
  <Override PartName="/ppt/tags/tag64.xml" ContentType="application/vnd.openxmlformats-officedocument.presentationml.tags+xml"/>
  <Override PartName="/ppt/viewProps.xml" ContentType="application/vnd.openxmlformats-officedocument.presentationml.viewProps+xml"/>
  <Override PartName="/ppt/tags/tag10.xml" ContentType="application/vnd.openxmlformats-officedocument.presentationml.tags+xml"/>
  <Override PartName="/ppt/tags/tag78.xml" ContentType="application/vnd.openxmlformats-officedocument.presentationml.tags+xml"/>
  <Override PartName="/ppt/tags/tag83.xml" ContentType="application/vnd.openxmlformats-officedocument.presentationml.tag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tags/tag100.xml" ContentType="application/vnd.openxmlformats-officedocument.presentationml.tags+xml"/>
  <Override PartName="/ppt/tags/tag14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ags/tag68.xml" ContentType="application/vnd.openxmlformats-officedocument.presentationml.tags+xml"/>
  <Override PartName="/ppt/tags/tag52.xml" ContentType="application/vnd.openxmlformats-officedocument.presentationml.tags+xml"/>
  <Override PartName="/ppt/tags/tag49.xml" ContentType="application/vnd.openxmlformats-officedocument.presentationml.tags+xml"/>
  <Override PartName="/ppt/tags/tag87.xml" ContentType="application/vnd.openxmlformats-officedocument.presentationml.tags+xml"/>
  <Override PartName="/ppt/tags/tag92.xml" ContentType="application/vnd.openxmlformats-officedocument.presentationml.tags+xml"/>
  <Override PartName="/ppt/tags/tag18.xml" ContentType="application/vnd.openxmlformats-officedocument.presentationml.tags+xml"/>
  <Override PartName="/ppt/tags/tag37.xml" ContentType="application/vnd.openxmlformats-officedocument.presentationml.tags+xml"/>
  <Override PartName="/ppt/tags/tag56.xml" ContentType="application/vnd.openxmlformats-officedocument.presentationml.tags+xml"/>
  <Override PartName="/ppt/slideLayouts/slideLayout4.xml" ContentType="application/vnd.openxmlformats-officedocument.presentationml.slideLayout+xml"/>
  <Override PartName="/ppt/tags/tag8.xml" ContentType="application/vnd.openxmlformats-officedocument.presentationml.tags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tags/tag23.xml" ContentType="application/vnd.openxmlformats-officedocument.presentationml.tags+xml"/>
  <Override PartName="/ppt/tags/tag42.xml" ContentType="application/vnd.openxmlformats-officedocument.presentationml.tags+xml"/>
  <Override PartName="/ppt/tags/tag61.xml" ContentType="application/vnd.openxmlformats-officedocument.presentationml.tags+xml"/>
  <Override PartName="/ppt/embeddings/oleObject1.bin" ContentType="application/vnd.openxmlformats-officedocument.oleObject"/>
  <Override PartName="/ppt/tags/tag75.xml" ContentType="application/vnd.openxmlformats-officedocument.presentationml.tags+xml"/>
  <Override PartName="/ppt/slideLayouts/slideLayout13.xml" ContentType="application/vnd.openxmlformats-officedocument.presentationml.slideLayout+xml"/>
  <Override PartName="/ppt/tags/tag80.xml" ContentType="application/vnd.openxmlformats-officedocument.presentationml.tags+xml"/>
  <Override PartName="/ppt/tags/tag96.xml" ContentType="application/vnd.openxmlformats-officedocument.presentationml.tags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sldIdLst>
    <p:sldId id="256" r:id="rId2"/>
    <p:sldId id="264" r:id="rId3"/>
    <p:sldId id="262" r:id="rId4"/>
    <p:sldId id="270" r:id="rId5"/>
    <p:sldId id="275" r:id="rId6"/>
    <p:sldId id="274" r:id="rId7"/>
    <p:sldId id="276" r:id="rId8"/>
    <p:sldId id="271" r:id="rId9"/>
    <p:sldId id="277" r:id="rId10"/>
    <p:sldId id="278" r:id="rId11"/>
    <p:sldId id="280" r:id="rId12"/>
    <p:sldId id="281" r:id="rId13"/>
    <p:sldId id="279" r:id="rId14"/>
    <p:sldId id="273" r:id="rId15"/>
    <p:sldId id="266" r:id="rId16"/>
    <p:sldId id="268" r:id="rId17"/>
    <p:sldId id="267" r:id="rId18"/>
  </p:sldIdLst>
  <p:sldSz cx="9144000" cy="6858000" type="screen4x3"/>
  <p:notesSz cx="6858000" cy="9144000"/>
  <p:custDataLst>
    <p:tags r:id="rId2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gs" Target="tags/tag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57224" y="1500174"/>
            <a:ext cx="7027889" cy="1000132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de-DE" dirty="0" smtClean="0"/>
              <a:t>PowerPoint Präsentation einer Hochschule mit Zukunftsblick	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57224" y="2500306"/>
            <a:ext cx="7040857" cy="168116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… und mit Platz für Untertitel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555570" y="1201707"/>
            <a:ext cx="8588430" cy="146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keyvisual-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60629"/>
            <a:ext cx="9144000" cy="36973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EF58-0E46-4E68-9AB7-E156B50E080C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3E0A-0491-4053-8726-7AF75206892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4000" y="1353600"/>
            <a:ext cx="3008313" cy="925590"/>
          </a:xfrm>
        </p:spPr>
        <p:txBody>
          <a:bodyPr anchor="t" anchorCtr="0">
            <a:noAutofit/>
          </a:bodyPr>
          <a:lstStyle>
            <a:lvl1pPr algn="l">
              <a:defRPr sz="2800" b="0"/>
            </a:lvl1pPr>
          </a:lstStyle>
          <a:p>
            <a:r>
              <a:rPr lang="de-DE" dirty="0" smtClean="0"/>
              <a:t>PowerPoint Präsentation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75600" y="1353600"/>
            <a:ext cx="4183200" cy="50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000" y="2346375"/>
            <a:ext cx="3008313" cy="4070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12D7-EC39-4CE6-B7D9-1A1F0784EC4A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9905-E5CB-48C6-8E14-7F8D2BD2BAF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E8B1-67E0-4EB6-8826-47AF1F1B9A42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9BEF-225E-4A16-9A35-D890E434416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376363"/>
            <a:ext cx="2057400" cy="5040312"/>
          </a:xfrm>
        </p:spPr>
        <p:txBody>
          <a:bodyPr vert="eaVert"/>
          <a:lstStyle/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76363"/>
            <a:ext cx="6019800" cy="50403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E95B-2DBB-494B-9581-EF2079D38DEC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92EB-C0AF-4FBD-9012-B9378B7C1F3C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SZAudimax1.jpg"/>
          <p:cNvPicPr>
            <a:picLocks noChangeAspect="1"/>
          </p:cNvPicPr>
          <p:nvPr/>
        </p:nvPicPr>
        <p:blipFill>
          <a:blip r:embed="rId2" cstate="print"/>
          <a:srcRect l="5375" t="35351" r="32643" b="39014"/>
          <a:stretch>
            <a:fillRect/>
          </a:stretch>
        </p:blipFill>
        <p:spPr>
          <a:xfrm>
            <a:off x="622800" y="1346400"/>
            <a:ext cx="8521200" cy="26432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4000" y="4013208"/>
            <a:ext cx="7381113" cy="1000800"/>
          </a:xfrm>
        </p:spPr>
        <p:txBody>
          <a:bodyPr anchor="t"/>
          <a:lstStyle>
            <a:lvl1pPr algn="l">
              <a:defRPr sz="2800" b="0" cap="none" baseline="0"/>
            </a:lvl1pPr>
          </a:lstStyle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04000" y="5035572"/>
            <a:ext cx="7381113" cy="620710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… und mit Platz für Untertitel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5AE3-A921-42BC-A1AC-458528408AF1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57B7-1D55-4B37-AA91-96B0E7A04F37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 descr="szsudwfwob.jpg"/>
          <p:cNvPicPr>
            <a:picLocks noChangeAspect="1"/>
          </p:cNvPicPr>
          <p:nvPr/>
        </p:nvPicPr>
        <p:blipFill>
          <a:blip r:embed="rId3" cstate="print"/>
          <a:srcRect r="6811"/>
          <a:stretch>
            <a:fillRect/>
          </a:stretch>
        </p:blipFill>
        <p:spPr>
          <a:xfrm>
            <a:off x="622800" y="5941931"/>
            <a:ext cx="8521200" cy="6637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4000" y="2428875"/>
            <a:ext cx="7381113" cy="561969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e-DE" dirty="0" smtClean="0"/>
              <a:t>Inhaltsverzeichnis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3063870"/>
            <a:ext cx="7381113" cy="3352805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 marL="704850" indent="-342900">
              <a:buFont typeface="Symbol" pitchFamily="18" charset="2"/>
              <a:buChar char="-"/>
              <a:defRPr/>
            </a:lvl2pPr>
            <a:lvl3pPr marL="969962" indent="-342900">
              <a:buFont typeface="Courier New" pitchFamily="49" charset="0"/>
              <a:buChar char="o"/>
              <a:defRPr/>
            </a:lvl3pPr>
            <a:lvl4pPr marL="1236662" indent="-342900">
              <a:buFont typeface="Wingdings" pitchFamily="2" charset="2"/>
              <a:buChar char="§"/>
              <a:defRPr/>
            </a:lvl4pPr>
            <a:lvl5pPr marL="1512888" indent="-342900">
              <a:buFont typeface="Arial" pitchFamily="34" charset="0"/>
              <a:buChar char="▫"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42A7-49FE-4940-B2A0-E0C8D345AFE3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335CA-84A7-4FB8-8BDD-2D783365869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 descr="img_3518.jpg"/>
          <p:cNvPicPr>
            <a:picLocks noChangeAspect="1"/>
          </p:cNvPicPr>
          <p:nvPr/>
        </p:nvPicPr>
        <p:blipFill>
          <a:blip r:embed="rId2" cstate="print"/>
          <a:srcRect t="47630" r="4141" b="34717"/>
          <a:stretch>
            <a:fillRect/>
          </a:stretch>
        </p:blipFill>
        <p:spPr>
          <a:xfrm>
            <a:off x="622800" y="1346400"/>
            <a:ext cx="8521200" cy="896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1A50-9EC3-46AF-90A3-89D759A7288F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560E-2E54-4E33-8EF7-B7F1679456E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504882" y="2408285"/>
            <a:ext cx="7380000" cy="400839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8" name="Picture 22" descr="msulogotyp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229042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4882" y="2408285"/>
            <a:ext cx="3527368" cy="40083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92614" y="2408285"/>
            <a:ext cx="3492500" cy="40083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A32DD-C49F-409B-A111-FAFECF2A8ECB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ED68-E4D3-48AE-9567-0DAED775CC9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0" name="Picture 22" descr="msulogotyp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229042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 - 33% - 66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/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4882" y="2408285"/>
            <a:ext cx="2340000" cy="4008390"/>
          </a:xfrm>
          <a:noFill/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04000" y="2408284"/>
            <a:ext cx="4680000" cy="400981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42A7-49FE-4940-B2A0-E0C8D345AFE3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335CA-84A7-4FB8-8BDD-2D7833658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 - 66% - 33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/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4882" y="2408285"/>
            <a:ext cx="4680000" cy="4006965"/>
          </a:xfrm>
          <a:noFill/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44000" y="2408283"/>
            <a:ext cx="2340000" cy="400839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42A7-49FE-4940-B2A0-E0C8D345AFE3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335CA-84A7-4FB8-8BDD-2D7833658699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defRPr/>
            </a:lvl1pPr>
          </a:lstStyle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82" y="2424108"/>
            <a:ext cx="3527368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82" y="3092499"/>
            <a:ext cx="3527368" cy="3324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392613" y="2424108"/>
            <a:ext cx="3492501" cy="639762"/>
          </a:xfrm>
        </p:spPr>
        <p:txBody>
          <a:bodyPr anchor="t" anchorCtr="0"/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92613" y="3092499"/>
            <a:ext cx="3492501" cy="3324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B3CE3-05B2-43B6-8D03-B43288F2BC9E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7308-33BD-46EB-BB60-09F429B20D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A4C7-A07F-4CEA-AF15-1D7BFB902AD8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1007-8B1E-445B-A497-864B2151DD5F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22" descr="msulogotyp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229042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1355148"/>
            <a:ext cx="7381113" cy="1000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de-DE" dirty="0" smtClean="0"/>
              <a:t>PowerPoint Präsentation einer Hochschule mit Zukunftsblick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2428868"/>
            <a:ext cx="7381113" cy="3987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0226" y="6496097"/>
            <a:ext cx="104770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rgbClr val="6576A6"/>
                </a:solidFill>
              </a:defRPr>
            </a:lvl1pPr>
          </a:lstStyle>
          <a:p>
            <a:fld id="{FF0A42A7-49FE-4940-B2A0-E0C8D345AFE3}" type="datetime1">
              <a:rPr lang="de-DE" smtClean="0"/>
              <a:pPr/>
              <a:t>3/7/10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33526" y="6496097"/>
            <a:ext cx="6170696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rgbClr val="6576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50273" y="6496097"/>
            <a:ext cx="693747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rgbClr val="6576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6335CA-84A7-4FB8-8BDD-2D783365869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 descr="Ostfalia_LS_RGB_klein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37677" y="285732"/>
            <a:ext cx="3233318" cy="69860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622799" y="1274733"/>
            <a:ext cx="8532000" cy="0"/>
          </a:xfrm>
          <a:prstGeom prst="line">
            <a:avLst/>
          </a:prstGeom>
          <a:ln>
            <a:solidFill>
              <a:srgbClr val="003A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●"/>
        <a:defRPr sz="18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625475" indent="-263525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2pPr>
      <a:lvl3pPr marL="889000" indent="-261938" algn="l" defTabSz="914400" rtl="0" eaLnBrk="1" latinLnBrk="0" hangingPunct="1">
        <a:spcBef>
          <a:spcPct val="20000"/>
        </a:spcBef>
        <a:buFont typeface="Arial" pitchFamily="34" charset="0"/>
        <a:buChar char="○"/>
        <a:tabLst/>
        <a:defRPr sz="18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3pPr>
      <a:lvl4pPr marL="1165225" indent="-271463" algn="l" defTabSz="914400" rtl="0" eaLnBrk="1" latinLnBrk="0" hangingPunct="1">
        <a:spcBef>
          <a:spcPct val="20000"/>
        </a:spcBef>
        <a:buFont typeface="Arial" pitchFamily="34" charset="0"/>
        <a:buChar char="▪"/>
        <a:defRPr sz="18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4pPr>
      <a:lvl5pPr marL="1430338" indent="-260350" algn="l" defTabSz="914400" rtl="0" eaLnBrk="1" latinLnBrk="0" hangingPunct="1">
        <a:spcBef>
          <a:spcPct val="20000"/>
        </a:spcBef>
        <a:buFont typeface="Arial" pitchFamily="34" charset="0"/>
        <a:buChar char="▫"/>
        <a:defRPr sz="18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slideLayout" Target="../slideLayouts/slideLayout9.xml"/><Relationship Id="rId7" Type="http://schemas.openxmlformats.org/officeDocument/2006/relationships/image" Target="../media/image18.tiff"/><Relationship Id="rId8" Type="http://schemas.openxmlformats.org/officeDocument/2006/relationships/image" Target="../media/image19.tiff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4" Type="http://schemas.openxmlformats.org/officeDocument/2006/relationships/slideLayout" Target="../slideLayouts/slideLayout9.xml"/><Relationship Id="rId5" Type="http://schemas.openxmlformats.org/officeDocument/2006/relationships/image" Target="../media/image20.gif"/><Relationship Id="rId6" Type="http://schemas.openxmlformats.org/officeDocument/2006/relationships/image" Target="../media/image21.jpeg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4" Type="http://schemas.openxmlformats.org/officeDocument/2006/relationships/slideLayout" Target="../slideLayouts/slideLayout9.xml"/><Relationship Id="rId5" Type="http://schemas.openxmlformats.org/officeDocument/2006/relationships/image" Target="../media/image22.tiff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slideLayout" Target="../slideLayouts/slideLayout9.xml"/><Relationship Id="rId6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4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1" Type="http://schemas.openxmlformats.org/officeDocument/2006/relationships/tags" Target="../tags/tag47.xml"/><Relationship Id="rId2" Type="http://schemas.openxmlformats.org/officeDocument/2006/relationships/tags" Target="../tags/tag48.xml"/></Relationships>
</file>

<file path=ppt/slides/_rels/slide15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4.xml"/><Relationship Id="rId47" Type="http://schemas.openxmlformats.org/officeDocument/2006/relationships/image" Target="../media/image24.png"/><Relationship Id="rId48" Type="http://schemas.openxmlformats.org/officeDocument/2006/relationships/image" Target="../media/image25.png"/><Relationship Id="rId49" Type="http://schemas.openxmlformats.org/officeDocument/2006/relationships/image" Target="../media/image26.png"/><Relationship Id="rId20" Type="http://schemas.openxmlformats.org/officeDocument/2006/relationships/tags" Target="../tags/tag69.xml"/><Relationship Id="rId21" Type="http://schemas.openxmlformats.org/officeDocument/2006/relationships/tags" Target="../tags/tag70.xml"/><Relationship Id="rId22" Type="http://schemas.openxmlformats.org/officeDocument/2006/relationships/tags" Target="../tags/tag71.xml"/><Relationship Id="rId23" Type="http://schemas.openxmlformats.org/officeDocument/2006/relationships/tags" Target="../tags/tag72.xml"/><Relationship Id="rId24" Type="http://schemas.openxmlformats.org/officeDocument/2006/relationships/tags" Target="../tags/tag73.xml"/><Relationship Id="rId25" Type="http://schemas.openxmlformats.org/officeDocument/2006/relationships/tags" Target="../tags/tag74.xml"/><Relationship Id="rId26" Type="http://schemas.openxmlformats.org/officeDocument/2006/relationships/tags" Target="../tags/tag75.xml"/><Relationship Id="rId27" Type="http://schemas.openxmlformats.org/officeDocument/2006/relationships/tags" Target="../tags/tag76.xml"/><Relationship Id="rId28" Type="http://schemas.openxmlformats.org/officeDocument/2006/relationships/tags" Target="../tags/tag77.xml"/><Relationship Id="rId29" Type="http://schemas.openxmlformats.org/officeDocument/2006/relationships/tags" Target="../tags/tag78.xml"/><Relationship Id="rId50" Type="http://schemas.openxmlformats.org/officeDocument/2006/relationships/image" Target="../media/image27.png"/><Relationship Id="rId51" Type="http://schemas.openxmlformats.org/officeDocument/2006/relationships/image" Target="../media/image28.png"/><Relationship Id="rId52" Type="http://schemas.openxmlformats.org/officeDocument/2006/relationships/image" Target="../media/image29.png"/><Relationship Id="rId1" Type="http://schemas.openxmlformats.org/officeDocument/2006/relationships/tags" Target="../tags/tag50.xml"/><Relationship Id="rId2" Type="http://schemas.openxmlformats.org/officeDocument/2006/relationships/tags" Target="../tags/tag51.xml"/><Relationship Id="rId3" Type="http://schemas.openxmlformats.org/officeDocument/2006/relationships/tags" Target="../tags/tag52.xml"/><Relationship Id="rId4" Type="http://schemas.openxmlformats.org/officeDocument/2006/relationships/tags" Target="../tags/tag53.xml"/><Relationship Id="rId5" Type="http://schemas.openxmlformats.org/officeDocument/2006/relationships/tags" Target="../tags/tag54.xml"/><Relationship Id="rId30" Type="http://schemas.openxmlformats.org/officeDocument/2006/relationships/tags" Target="../tags/tag79.xml"/><Relationship Id="rId31" Type="http://schemas.openxmlformats.org/officeDocument/2006/relationships/tags" Target="../tags/tag80.xml"/><Relationship Id="rId32" Type="http://schemas.openxmlformats.org/officeDocument/2006/relationships/tags" Target="../tags/tag81.xml"/><Relationship Id="rId9" Type="http://schemas.openxmlformats.org/officeDocument/2006/relationships/tags" Target="../tags/tag58.xml"/><Relationship Id="rId6" Type="http://schemas.openxmlformats.org/officeDocument/2006/relationships/tags" Target="../tags/tag55.xml"/><Relationship Id="rId7" Type="http://schemas.openxmlformats.org/officeDocument/2006/relationships/tags" Target="../tags/tag56.xml"/><Relationship Id="rId8" Type="http://schemas.openxmlformats.org/officeDocument/2006/relationships/tags" Target="../tags/tag57.xml"/><Relationship Id="rId33" Type="http://schemas.openxmlformats.org/officeDocument/2006/relationships/tags" Target="../tags/tag82.xml"/><Relationship Id="rId34" Type="http://schemas.openxmlformats.org/officeDocument/2006/relationships/tags" Target="../tags/tag83.xml"/><Relationship Id="rId35" Type="http://schemas.openxmlformats.org/officeDocument/2006/relationships/tags" Target="../tags/tag84.xml"/><Relationship Id="rId36" Type="http://schemas.openxmlformats.org/officeDocument/2006/relationships/tags" Target="../tags/tag85.xml"/><Relationship Id="rId10" Type="http://schemas.openxmlformats.org/officeDocument/2006/relationships/tags" Target="../tags/tag59.xml"/><Relationship Id="rId11" Type="http://schemas.openxmlformats.org/officeDocument/2006/relationships/tags" Target="../tags/tag60.xml"/><Relationship Id="rId12" Type="http://schemas.openxmlformats.org/officeDocument/2006/relationships/tags" Target="../tags/tag61.xml"/><Relationship Id="rId13" Type="http://schemas.openxmlformats.org/officeDocument/2006/relationships/tags" Target="../tags/tag62.xml"/><Relationship Id="rId14" Type="http://schemas.openxmlformats.org/officeDocument/2006/relationships/tags" Target="../tags/tag63.xml"/><Relationship Id="rId15" Type="http://schemas.openxmlformats.org/officeDocument/2006/relationships/tags" Target="../tags/tag64.xml"/><Relationship Id="rId16" Type="http://schemas.openxmlformats.org/officeDocument/2006/relationships/tags" Target="../tags/tag65.xml"/><Relationship Id="rId17" Type="http://schemas.openxmlformats.org/officeDocument/2006/relationships/tags" Target="../tags/tag66.xml"/><Relationship Id="rId18" Type="http://schemas.openxmlformats.org/officeDocument/2006/relationships/tags" Target="../tags/tag67.xml"/><Relationship Id="rId19" Type="http://schemas.openxmlformats.org/officeDocument/2006/relationships/tags" Target="../tags/tag68.xml"/><Relationship Id="rId37" Type="http://schemas.openxmlformats.org/officeDocument/2006/relationships/tags" Target="../tags/tag86.xml"/><Relationship Id="rId38" Type="http://schemas.openxmlformats.org/officeDocument/2006/relationships/tags" Target="../tags/tag87.xml"/><Relationship Id="rId39" Type="http://schemas.openxmlformats.org/officeDocument/2006/relationships/tags" Target="../tags/tag88.xml"/><Relationship Id="rId40" Type="http://schemas.openxmlformats.org/officeDocument/2006/relationships/tags" Target="../tags/tag89.xml"/><Relationship Id="rId41" Type="http://schemas.openxmlformats.org/officeDocument/2006/relationships/tags" Target="../tags/tag90.xml"/><Relationship Id="rId42" Type="http://schemas.openxmlformats.org/officeDocument/2006/relationships/tags" Target="../tags/tag91.xml"/><Relationship Id="rId43" Type="http://schemas.openxmlformats.org/officeDocument/2006/relationships/tags" Target="../tags/tag92.xml"/><Relationship Id="rId44" Type="http://schemas.openxmlformats.org/officeDocument/2006/relationships/tags" Target="../tags/tag93.xml"/><Relationship Id="rId45" Type="http://schemas.openxmlformats.org/officeDocument/2006/relationships/tags" Target="../tags/tag9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4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1" Type="http://schemas.openxmlformats.org/officeDocument/2006/relationships/tags" Target="../tags/tag95.xml"/><Relationship Id="rId2" Type="http://schemas.openxmlformats.org/officeDocument/2006/relationships/tags" Target="../tags/tag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4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1" Type="http://schemas.openxmlformats.org/officeDocument/2006/relationships/tags" Target="../tags/tag98.xml"/><Relationship Id="rId2" Type="http://schemas.openxmlformats.org/officeDocument/2006/relationships/tags" Target="../tags/tag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orte/Documents/LON-CAPA%20Presentations/vitamvideo.mov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tags" Target="../tags/tag17.xml"/><Relationship Id="rId7" Type="http://schemas.openxmlformats.org/officeDocument/2006/relationships/slideLayout" Target="../slideLayouts/slideLayout9.xml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slideLayout" Target="../slideLayouts/slideLayout9.xml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8" Type="http://schemas.openxmlformats.org/officeDocument/2006/relationships/image" Target="../media/image15.tiff"/><Relationship Id="rId1" Type="http://schemas.openxmlformats.org/officeDocument/2006/relationships/tags" Target="../tags/tag22.xml"/><Relationship Id="rId2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4" Type="http://schemas.openxmlformats.org/officeDocument/2006/relationships/tags" Target="../tags/tag29.xml"/><Relationship Id="rId5" Type="http://schemas.openxmlformats.org/officeDocument/2006/relationships/tags" Target="../tags/tag30.xml"/><Relationship Id="rId6" Type="http://schemas.openxmlformats.org/officeDocument/2006/relationships/slideLayout" Target="../slideLayouts/slideLayout9.xml"/><Relationship Id="rId7" Type="http://schemas.openxmlformats.org/officeDocument/2006/relationships/image" Target="../media/image16.tiff"/><Relationship Id="rId1" Type="http://schemas.openxmlformats.org/officeDocument/2006/relationships/tags" Target="../tags/tag26.xml"/><Relationship Id="rId2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4" Type="http://schemas.openxmlformats.org/officeDocument/2006/relationships/slideLayout" Target="../slideLayouts/slideLayout5.xml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00034" y="1785926"/>
            <a:ext cx="8072494" cy="1470025"/>
          </a:xfrm>
        </p:spPr>
        <p:txBody>
          <a:bodyPr/>
          <a:lstStyle/>
          <a:p>
            <a:pPr eaLnBrk="1" hangingPunct="1"/>
            <a:r>
              <a:rPr lang="de-DE" dirty="0" smtClean="0"/>
              <a:t>Lehrveranstaltungen „</a:t>
            </a:r>
            <a:r>
              <a:rPr lang="de-DE" i="1" dirty="0" smtClean="0"/>
              <a:t>just in time“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>
                <a:ea typeface="+mn-ea"/>
                <a:cs typeface="+mn-cs"/>
              </a:rPr>
              <a:t>Wenn Studierende durch ihren Lernfortschritt Vorlesungen mitgestalten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8596" y="1355148"/>
            <a:ext cx="7381113" cy="1000124"/>
          </a:xfrm>
        </p:spPr>
        <p:txBody>
          <a:bodyPr/>
          <a:lstStyle/>
          <a:p>
            <a:r>
              <a:rPr lang="de-DE" i="1" dirty="0" smtClean="0"/>
              <a:t>Just in Time </a:t>
            </a:r>
            <a:r>
              <a:rPr lang="de-DE" dirty="0" smtClean="0"/>
              <a:t>– an Beispielen</a:t>
            </a:r>
            <a:endParaRPr lang="de-DE" dirty="0"/>
          </a:p>
        </p:txBody>
      </p:sp>
      <p:pic>
        <p:nvPicPr>
          <p:cNvPr id="1027" name="Picture 3" descr="C:\Users\Peter Riegler\Documents\CeBIT\Vortrag\handgrade.tif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785926"/>
            <a:ext cx="3667125" cy="1066800"/>
          </a:xfrm>
          <a:prstGeom prst="rect">
            <a:avLst/>
          </a:prstGeom>
          <a:noFill/>
        </p:spPr>
      </p:pic>
      <p:pic>
        <p:nvPicPr>
          <p:cNvPr id="1026" name="Picture 2" descr="C:\Users\Peter Riegler\Documents\CeBIT\Vortrag\preclass.tiff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2786058"/>
            <a:ext cx="7883096" cy="3643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Inhaltsplatzhalt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04882" y="2408285"/>
            <a:ext cx="3527368" cy="400839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feld 6"/>
          <p:cNvSpPr txBox="1"/>
          <p:nvPr>
            <p:custDataLst>
              <p:tags r:id="rId5"/>
            </p:custDataLst>
          </p:nvPr>
        </p:nvSpPr>
        <p:spPr>
          <a:xfrm>
            <a:off x="500034" y="207167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Studierende reichen vorab </a:t>
            </a:r>
          </a:p>
          <a:p>
            <a:r>
              <a:rPr lang="de-DE" dirty="0" smtClean="0">
                <a:solidFill>
                  <a:srgbClr val="002060"/>
                </a:solidFill>
              </a:rPr>
              <a:t>Verständnisfragen ein.</a:t>
            </a:r>
            <a:endParaRPr lang="de-DE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8596" y="1355148"/>
            <a:ext cx="7381113" cy="1000124"/>
          </a:xfrm>
        </p:spPr>
        <p:txBody>
          <a:bodyPr/>
          <a:lstStyle/>
          <a:p>
            <a:r>
              <a:rPr lang="de-DE" i="1" dirty="0" smtClean="0"/>
              <a:t>Just in Time </a:t>
            </a:r>
            <a:r>
              <a:rPr lang="de-DE" dirty="0" smtClean="0"/>
              <a:t>– an Beispielen</a:t>
            </a:r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04882" y="2408285"/>
            <a:ext cx="3527368" cy="400839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feld 6"/>
          <p:cNvSpPr txBox="1"/>
          <p:nvPr>
            <p:custDataLst>
              <p:tags r:id="rId3"/>
            </p:custDataLst>
          </p:nvPr>
        </p:nvSpPr>
        <p:spPr>
          <a:xfrm>
            <a:off x="500034" y="2071678"/>
            <a:ext cx="10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„</a:t>
            </a:r>
            <a:r>
              <a:rPr lang="de-DE" dirty="0" err="1" smtClean="0">
                <a:solidFill>
                  <a:srgbClr val="002060"/>
                </a:solidFill>
              </a:rPr>
              <a:t>Clicker</a:t>
            </a:r>
            <a:r>
              <a:rPr lang="de-DE" dirty="0" smtClean="0">
                <a:solidFill>
                  <a:srgbClr val="002060"/>
                </a:solidFill>
              </a:rPr>
              <a:t>“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8" name="Picture 7" descr="clicker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00400"/>
            <a:ext cx="4077035" cy="3416300"/>
          </a:xfrm>
          <a:prstGeom prst="rect">
            <a:avLst/>
          </a:prstGeom>
        </p:spPr>
      </p:pic>
      <p:pic>
        <p:nvPicPr>
          <p:cNvPr id="9" name="Picture 8" descr="IMGP119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8288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sc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063361"/>
            <a:ext cx="8382000" cy="5794640"/>
          </a:xfrm>
          <a:prstGeom prst="rect">
            <a:avLst/>
          </a:prstGeom>
        </p:spPr>
      </p:pic>
      <p:sp>
        <p:nvSpPr>
          <p:cNvPr id="5" name="Inhaltsplatzhalter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04882" y="2408285"/>
            <a:ext cx="3527368" cy="400839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8597" y="1355148"/>
            <a:ext cx="4676803" cy="1159452"/>
          </a:xfrm>
          <a:solidFill>
            <a:schemeClr val="bg1"/>
          </a:solidFill>
        </p:spPr>
        <p:txBody>
          <a:bodyPr/>
          <a:lstStyle/>
          <a:p>
            <a:r>
              <a:rPr lang="de-DE" i="1" dirty="0" smtClean="0"/>
              <a:t>Just in Time </a:t>
            </a:r>
            <a:r>
              <a:rPr lang="de-DE" dirty="0" smtClean="0"/>
              <a:t>– an Beispielen</a:t>
            </a:r>
            <a:endParaRPr lang="de-DE" dirty="0"/>
          </a:p>
        </p:txBody>
      </p:sp>
      <p:sp>
        <p:nvSpPr>
          <p:cNvPr id="7" name="Textfeld 6"/>
          <p:cNvSpPr txBox="1"/>
          <p:nvPr>
            <p:custDataLst>
              <p:tags r:id="rId3"/>
            </p:custDataLst>
          </p:nvPr>
        </p:nvSpPr>
        <p:spPr>
          <a:xfrm>
            <a:off x="500034" y="2071678"/>
            <a:ext cx="364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Studierende diskutieren Aufgaben</a:t>
            </a:r>
            <a:endParaRPr lang="de-DE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8596" y="1355148"/>
            <a:ext cx="7381113" cy="1000124"/>
          </a:xfrm>
        </p:spPr>
        <p:txBody>
          <a:bodyPr/>
          <a:lstStyle/>
          <a:p>
            <a:r>
              <a:rPr lang="de-DE" i="1" dirty="0" smtClean="0"/>
              <a:t>Just in Time </a:t>
            </a:r>
            <a:r>
              <a:rPr lang="de-DE" dirty="0" smtClean="0"/>
              <a:t>– an Beispielen</a:t>
            </a:r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04882" y="2408285"/>
            <a:ext cx="3527368" cy="400839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feld 6"/>
          <p:cNvSpPr txBox="1"/>
          <p:nvPr>
            <p:custDataLst>
              <p:tags r:id="rId4"/>
            </p:custDataLst>
          </p:nvPr>
        </p:nvSpPr>
        <p:spPr>
          <a:xfrm>
            <a:off x="500034" y="2071678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Studierende bearbeiten Lehrveranstaltung nach.</a:t>
            </a:r>
            <a:endParaRPr lang="de-DE" sz="2000" dirty="0">
              <a:solidFill>
                <a:srgbClr val="002060"/>
              </a:solidFill>
            </a:endParaRPr>
          </a:p>
        </p:txBody>
      </p:sp>
      <p:graphicFrame>
        <p:nvGraphicFramePr>
          <p:cNvPr id="24578" name="Object 6"/>
          <p:cNvGraphicFramePr>
            <a:graphicFrameLocks noChangeAspect="1"/>
          </p:cNvGraphicFramePr>
          <p:nvPr/>
        </p:nvGraphicFramePr>
        <p:xfrm>
          <a:off x="1885950" y="3189288"/>
          <a:ext cx="5816600" cy="1270000"/>
        </p:xfrm>
        <a:graphic>
          <a:graphicData uri="http://schemas.openxmlformats.org/presentationml/2006/ole">
            <p:oleObj spid="_x0000_s24578" name="Image" r:id="rId6" imgW="5815873" imgH="1269841" progId="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 err="1" smtClean="0"/>
              <a:t>Wirtschafliche</a:t>
            </a:r>
            <a:r>
              <a:rPr lang="de-DE" dirty="0" smtClean="0"/>
              <a:t> Realisierung?</a:t>
            </a:r>
            <a:endParaRPr lang="de-DE" dirty="0"/>
          </a:p>
        </p:txBody>
      </p:sp>
      <p:pic>
        <p:nvPicPr>
          <p:cNvPr id="30722" name="Picture 2" descr="C:\Users\Peter Riegler\Pictures\eurelea\P104038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928934"/>
            <a:ext cx="4876799" cy="3657600"/>
          </a:xfrm>
          <a:prstGeom prst="rect">
            <a:avLst/>
          </a:prstGeom>
          <a:noFill/>
        </p:spPr>
      </p:pic>
      <p:sp>
        <p:nvSpPr>
          <p:cNvPr id="5" name="Ovale Legende 4"/>
          <p:cNvSpPr/>
          <p:nvPr>
            <p:custDataLst>
              <p:tags r:id="rId3"/>
            </p:custDataLst>
          </p:nvPr>
        </p:nvSpPr>
        <p:spPr>
          <a:xfrm>
            <a:off x="5357818" y="2000240"/>
            <a:ext cx="2643206" cy="1398466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Wir müssen uns nur zusammentun!</a:t>
            </a: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de-DE" smtClean="0"/>
              <a:t>Technische Realisierung</a:t>
            </a:r>
          </a:p>
        </p:txBody>
      </p:sp>
      <p:pic>
        <p:nvPicPr>
          <p:cNvPr id="23555" name="Picture 28" descr="MCj04316160000[1]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134100" y="3906853"/>
            <a:ext cx="1017588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8" descr="MCj04316160000[1]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848100" y="1978041"/>
            <a:ext cx="1017588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94" descr="MCj04326570000[1]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2479675" y="2163778"/>
            <a:ext cx="8143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8" descr="MCj04316160000[1]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2936875" y="2263791"/>
            <a:ext cx="1017588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88" descr="MCj04326570000[1]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6937375" y="3971941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0" name="Group 11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764088" y="2120916"/>
            <a:ext cx="673100" cy="669925"/>
            <a:chOff x="3742" y="2685"/>
            <a:chExt cx="499" cy="502"/>
          </a:xfrm>
        </p:grpSpPr>
        <p:pic>
          <p:nvPicPr>
            <p:cNvPr id="23598" name="Picture 106" descr="MCj04326090000[1]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3781" y="2685"/>
              <a:ext cx="46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99" name="Picture 83" descr="cstr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3742" y="2931"/>
              <a:ext cx="25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1" name="Picture 24" descr="MCj04316160000[1]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1438" y="3903663"/>
            <a:ext cx="1017587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 Box 3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7338" y="4929198"/>
            <a:ext cx="579437" cy="304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US" dirty="0">
                <a:latin typeface="Calibri" charset="0"/>
              </a:rPr>
              <a:t>MSU</a:t>
            </a:r>
            <a:endParaRPr lang="de-DE" dirty="0">
              <a:latin typeface="Calibri" charset="0"/>
            </a:endParaRPr>
          </a:p>
        </p:txBody>
      </p:sp>
      <p:grpSp>
        <p:nvGrpSpPr>
          <p:cNvPr id="23563" name="Group 1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142875" y="3000372"/>
            <a:ext cx="1008063" cy="936625"/>
            <a:chOff x="657" y="1026"/>
            <a:chExt cx="722" cy="619"/>
          </a:xfrm>
        </p:grpSpPr>
        <p:pic>
          <p:nvPicPr>
            <p:cNvPr id="23595" name="Picture 80" descr="MCj04326210000[1]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884" y="1026"/>
              <a:ext cx="495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96" name="Picture 84" descr="MCj04326210000[1]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702" y="1117"/>
              <a:ext cx="495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97" name="Picture 81" descr="cstr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657" y="1389"/>
              <a:ext cx="25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4" name="Picture 60" descr="MCj04316160000[1]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28628" y="5627709"/>
            <a:ext cx="728662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61" descr="MCj04316160000[1]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41290" y="5843609"/>
            <a:ext cx="728663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 Box 7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73113" y="6410325"/>
            <a:ext cx="846899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US" dirty="0" err="1" smtClean="0">
                <a:latin typeface="Calibri" charset="0"/>
              </a:rPr>
              <a:t>andere</a:t>
            </a:r>
            <a:endParaRPr lang="de-DE" dirty="0">
              <a:latin typeface="Calibri" charset="0"/>
            </a:endParaRPr>
          </a:p>
        </p:txBody>
      </p:sp>
      <p:sp>
        <p:nvSpPr>
          <p:cNvPr id="23567" name="Text Box 3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65875" y="4835541"/>
            <a:ext cx="792163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US">
                <a:latin typeface="Calibri" charset="0"/>
              </a:rPr>
              <a:t>Ostfalia</a:t>
            </a:r>
            <a:endParaRPr lang="de-DE">
              <a:latin typeface="Calibri" charset="0"/>
            </a:endParaRPr>
          </a:p>
        </p:txBody>
      </p:sp>
      <p:sp>
        <p:nvSpPr>
          <p:cNvPr id="23568" name="Text Box 3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937000" y="2884503"/>
            <a:ext cx="87153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US">
                <a:latin typeface="Calibri" charset="0"/>
              </a:rPr>
              <a:t>Jade HS</a:t>
            </a:r>
            <a:endParaRPr lang="de-DE">
              <a:latin typeface="Calibri" charset="0"/>
            </a:endParaRPr>
          </a:p>
        </p:txBody>
      </p:sp>
      <p:sp>
        <p:nvSpPr>
          <p:cNvPr id="23569" name="Text Box 3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794000" y="3121041"/>
            <a:ext cx="1041400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US" dirty="0">
                <a:latin typeface="Calibri" charset="0"/>
              </a:rPr>
              <a:t>FH Emden</a:t>
            </a:r>
            <a:endParaRPr lang="de-DE" dirty="0">
              <a:latin typeface="Calibri" charset="0"/>
            </a:endParaRPr>
          </a:p>
        </p:txBody>
      </p:sp>
      <p:sp>
        <p:nvSpPr>
          <p:cNvPr id="23570" name="Line 42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150938" y="4835541"/>
            <a:ext cx="5143500" cy="142875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1" name="Line 47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1079500" y="3478228"/>
            <a:ext cx="1928813" cy="13716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2" name="Line 48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4295775" y="3192478"/>
            <a:ext cx="1998663" cy="1785938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3" name="Line 7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1400175" y="3192478"/>
            <a:ext cx="2894013" cy="2522538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4" name="Line 7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>
            <a:off x="1400175" y="4335478"/>
            <a:ext cx="3965575" cy="1379538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5" name="Line 7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079500" y="4835541"/>
            <a:ext cx="320675" cy="879475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6" name="Line 4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H="1">
            <a:off x="1079500" y="3192478"/>
            <a:ext cx="3214688" cy="1643063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7" name="Line 47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H="1">
            <a:off x="1079500" y="4335478"/>
            <a:ext cx="4286250" cy="500063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8" name="Line 75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3008313" y="3192478"/>
            <a:ext cx="1285875" cy="28575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79" name="Line 75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>
            <a:off x="1436688" y="3478228"/>
            <a:ext cx="1571625" cy="2214563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80" name="Line 7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3008313" y="3478228"/>
            <a:ext cx="3286125" cy="1500188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81" name="Line 7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4294188" y="3192478"/>
            <a:ext cx="1071562" cy="1143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82" name="Line 75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5365750" y="4335478"/>
            <a:ext cx="928688" cy="642938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4" name="Gruppieren 107"/>
          <p:cNvGrpSpPr>
            <a:grpSpLocks/>
          </p:cNvGrpSpPr>
          <p:nvPr>
            <p:custDataLst>
              <p:tags r:id="rId30"/>
            </p:custDataLst>
          </p:nvPr>
        </p:nvGrpSpPr>
        <p:grpSpPr bwMode="auto">
          <a:xfrm>
            <a:off x="1008063" y="2730513"/>
            <a:ext cx="8176816" cy="2635803"/>
            <a:chOff x="1071538" y="2368547"/>
            <a:chExt cx="8176896" cy="2635382"/>
          </a:xfrm>
        </p:grpSpPr>
        <p:sp>
          <p:nvSpPr>
            <p:cNvPr id="23590" name="Text Box 96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235940" y="4357701"/>
              <a:ext cx="2012494" cy="64622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62000"/>
              <a:r>
                <a:rPr lang="en-US" dirty="0" err="1" smtClean="0">
                  <a:latin typeface="Calibri" charset="0"/>
                </a:rPr>
                <a:t>integriert</a:t>
              </a:r>
              <a:r>
                <a:rPr lang="en-US" dirty="0" smtClean="0">
                  <a:latin typeface="Calibri" charset="0"/>
                </a:rPr>
                <a:t> </a:t>
              </a:r>
              <a:r>
                <a:rPr lang="en-US" dirty="0" err="1" smtClean="0">
                  <a:latin typeface="Calibri" charset="0"/>
                </a:rPr>
                <a:t>Aufgaben</a:t>
              </a:r>
              <a:endParaRPr lang="en-US" dirty="0" smtClean="0">
                <a:latin typeface="Calibri" charset="0"/>
              </a:endParaRPr>
            </a:p>
            <a:p>
              <a:pPr defTabSz="762000"/>
              <a:r>
                <a:rPr lang="en-US" dirty="0" smtClean="0">
                  <a:latin typeface="Calibri" charset="0"/>
                </a:rPr>
                <a:t>In </a:t>
              </a:r>
              <a:r>
                <a:rPr lang="en-US" dirty="0" err="1" smtClean="0">
                  <a:latin typeface="Calibri" charset="0"/>
                </a:rPr>
                <a:t>Kurs</a:t>
              </a:r>
              <a:endParaRPr lang="de-DE" dirty="0">
                <a:latin typeface="Calibri" charset="0"/>
              </a:endParaRPr>
            </a:p>
          </p:txBody>
        </p:sp>
        <p:sp>
          <p:nvSpPr>
            <p:cNvPr id="23591" name="Text Box 87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857753" y="2368547"/>
              <a:ext cx="3210525" cy="36927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62000"/>
              <a:r>
                <a:rPr lang="en-US" dirty="0" err="1" smtClean="0">
                  <a:latin typeface="Calibri" charset="0"/>
                </a:rPr>
                <a:t>erstellt</a:t>
              </a:r>
              <a:r>
                <a:rPr lang="en-US" dirty="0" smtClean="0">
                  <a:latin typeface="Calibri" charset="0"/>
                </a:rPr>
                <a:t> </a:t>
              </a:r>
              <a:r>
                <a:rPr lang="en-US" dirty="0" err="1" smtClean="0">
                  <a:latin typeface="Calibri" charset="0"/>
                </a:rPr>
                <a:t>Aufgaben</a:t>
              </a:r>
              <a:r>
                <a:rPr lang="en-US" dirty="0" smtClean="0">
                  <a:latin typeface="Calibri" charset="0"/>
                </a:rPr>
                <a:t> </a:t>
              </a:r>
              <a:r>
                <a:rPr lang="en-US" dirty="0" err="1" smtClean="0">
                  <a:latin typeface="Calibri" charset="0"/>
                </a:rPr>
                <a:t>zur</a:t>
              </a:r>
              <a:r>
                <a:rPr lang="en-US" dirty="0" smtClean="0">
                  <a:latin typeface="Calibri" charset="0"/>
                </a:rPr>
                <a:t> Integration</a:t>
              </a:r>
              <a:endParaRPr lang="de-DE" dirty="0">
                <a:latin typeface="Calibri" charset="0"/>
              </a:endParaRPr>
            </a:p>
          </p:txBody>
        </p:sp>
        <p:sp>
          <p:nvSpPr>
            <p:cNvPr id="23592" name="Text Box 86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071538" y="2852643"/>
              <a:ext cx="1939140" cy="64622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62000"/>
              <a:r>
                <a:rPr lang="en-US" dirty="0" err="1" smtClean="0">
                  <a:latin typeface="Calibri" charset="0"/>
                </a:rPr>
                <a:t>erstellen</a:t>
              </a:r>
              <a:r>
                <a:rPr lang="en-US" dirty="0" smtClean="0">
                  <a:latin typeface="Calibri" charset="0"/>
                </a:rPr>
                <a:t> </a:t>
              </a:r>
              <a:r>
                <a:rPr lang="en-US" dirty="0" err="1" smtClean="0">
                  <a:latin typeface="Calibri" charset="0"/>
                </a:rPr>
                <a:t>Aufgaben</a:t>
              </a:r>
              <a:endParaRPr lang="en-US" dirty="0" smtClean="0">
                <a:latin typeface="Calibri" charset="0"/>
              </a:endParaRPr>
            </a:p>
            <a:p>
              <a:pPr defTabSz="762000"/>
              <a:r>
                <a:rPr lang="en-US" dirty="0" err="1" smtClean="0">
                  <a:latin typeface="Calibri" charset="0"/>
                </a:rPr>
                <a:t>zur</a:t>
              </a:r>
              <a:r>
                <a:rPr lang="en-US" dirty="0" smtClean="0">
                  <a:latin typeface="Calibri" charset="0"/>
                </a:rPr>
                <a:t> Differentiation</a:t>
              </a:r>
              <a:endParaRPr lang="de-DE" dirty="0">
                <a:latin typeface="Calibri" charset="0"/>
              </a:endParaRPr>
            </a:p>
          </p:txBody>
        </p:sp>
        <p:sp>
          <p:nvSpPr>
            <p:cNvPr id="23593" name="Line 4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142976" y="4502156"/>
              <a:ext cx="5214974" cy="141289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3594" name="Line 43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4357686" y="2859082"/>
              <a:ext cx="2000264" cy="17843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43" name="Line 43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flipH="1" flipV="1">
            <a:off x="3008313" y="3478228"/>
            <a:ext cx="3286125" cy="15017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4" name="Text Box 97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285852" y="2214554"/>
            <a:ext cx="1302536" cy="64633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US" dirty="0" err="1" smtClean="0">
                <a:latin typeface="Calibri" charset="0"/>
              </a:rPr>
              <a:t>verwendet</a:t>
            </a:r>
            <a:endParaRPr lang="en-US" dirty="0" smtClean="0">
              <a:latin typeface="Calibri" charset="0"/>
            </a:endParaRPr>
          </a:p>
          <a:p>
            <a:pPr defTabSz="762000"/>
            <a:r>
              <a:rPr lang="en-US" dirty="0" err="1" smtClean="0">
                <a:latin typeface="Calibri" charset="0"/>
              </a:rPr>
              <a:t>ganzen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Kurs</a:t>
            </a:r>
            <a:endParaRPr lang="de-DE" dirty="0">
              <a:latin typeface="Calibri" charset="0"/>
            </a:endParaRPr>
          </a:p>
        </p:txBody>
      </p:sp>
      <p:pic>
        <p:nvPicPr>
          <p:cNvPr id="23586" name="Picture 28" descr="MCj04316160000[1]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222875" y="3389328"/>
            <a:ext cx="1017588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7" name="Text Box 37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151563" y="3406791"/>
            <a:ext cx="1249362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US">
                <a:latin typeface="Calibri" charset="0"/>
              </a:rPr>
              <a:t>FH Hannover</a:t>
            </a:r>
            <a:endParaRPr lang="de-DE">
              <a:latin typeface="Calibri" charset="0"/>
            </a:endParaRPr>
          </a:p>
        </p:txBody>
      </p:sp>
      <p:pic>
        <p:nvPicPr>
          <p:cNvPr id="23588" name="Picture 4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6080125" y="5929313"/>
            <a:ext cx="2519363" cy="5143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85852" y="1355148"/>
            <a:ext cx="6599261" cy="1000124"/>
          </a:xfrm>
        </p:spPr>
        <p:txBody>
          <a:bodyPr/>
          <a:lstStyle/>
          <a:p>
            <a:pPr eaLnBrk="1" hangingPunct="1"/>
            <a:r>
              <a:rPr lang="de-DE" dirty="0" smtClean="0"/>
              <a:t>LON-CAPA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internationale Zusammenarbeit</a:t>
            </a:r>
          </a:p>
          <a:p>
            <a:pPr eaLnBrk="1" hangingPunct="1"/>
            <a:r>
              <a:rPr lang="en-US" dirty="0" smtClean="0"/>
              <a:t>&gt; 300 000 </a:t>
            </a:r>
            <a:r>
              <a:rPr lang="en-US" dirty="0" err="1" smtClean="0"/>
              <a:t>Ressourcen</a:t>
            </a:r>
            <a:endParaRPr lang="en-US" dirty="0" smtClean="0"/>
          </a:p>
          <a:p>
            <a:pPr eaLnBrk="1" hangingPunct="1"/>
            <a:r>
              <a:rPr lang="en-US" dirty="0" err="1" smtClean="0"/>
              <a:t>mehrsprachig</a:t>
            </a:r>
            <a:endParaRPr lang="en-US" dirty="0" smtClean="0"/>
          </a:p>
          <a:p>
            <a:pPr eaLnBrk="1" hangingPunct="1"/>
            <a:r>
              <a:rPr lang="en-US" dirty="0" err="1" smtClean="0"/>
              <a:t>Chemie</a:t>
            </a:r>
            <a:r>
              <a:rPr lang="en-US" dirty="0" smtClean="0"/>
              <a:t>, </a:t>
            </a:r>
            <a:r>
              <a:rPr lang="en-US" dirty="0" err="1" smtClean="0"/>
              <a:t>Physik</a:t>
            </a:r>
            <a:r>
              <a:rPr lang="en-US" dirty="0" smtClean="0"/>
              <a:t>, </a:t>
            </a:r>
            <a:r>
              <a:rPr lang="en-US" dirty="0" err="1" smtClean="0"/>
              <a:t>Mathematik</a:t>
            </a:r>
            <a:r>
              <a:rPr lang="en-US" dirty="0" smtClean="0"/>
              <a:t> …</a:t>
            </a:r>
          </a:p>
          <a:p>
            <a:pPr eaLnBrk="1" hangingPunct="1">
              <a:buNone/>
            </a:pPr>
            <a:endParaRPr lang="de-DE" dirty="0" smtClean="0"/>
          </a:p>
        </p:txBody>
      </p:sp>
      <p:pic>
        <p:nvPicPr>
          <p:cNvPr id="24581" name="Picture 5" descr="C:\Users\Peter Riegler\Documents\LCLogo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357298"/>
            <a:ext cx="806060" cy="8023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Mehr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4882" y="2071678"/>
            <a:ext cx="7380000" cy="4008390"/>
          </a:xfrm>
        </p:spPr>
        <p:txBody>
          <a:bodyPr/>
          <a:lstStyle/>
          <a:p>
            <a:pPr eaLnBrk="1" hangingPunct="1"/>
            <a:r>
              <a:rPr lang="de-DE" dirty="0" smtClean="0"/>
              <a:t>www.loncapa.org</a:t>
            </a:r>
          </a:p>
          <a:p>
            <a:pPr eaLnBrk="1" hangingPunct="1"/>
            <a:r>
              <a:rPr lang="de-DE" dirty="0" smtClean="0"/>
              <a:t>www.jitt.org</a:t>
            </a:r>
          </a:p>
          <a:p>
            <a:pPr eaLnBrk="1" hangingPunct="1"/>
            <a:r>
              <a:rPr lang="de-DE" dirty="0" smtClean="0"/>
              <a:t>Stand B22 in dieser Halle</a:t>
            </a:r>
          </a:p>
        </p:txBody>
      </p:sp>
      <p:pic>
        <p:nvPicPr>
          <p:cNvPr id="2" name="Picture 2" descr="C:\Users\Peter Riegler\Documents\CeBIT\Fotos\IMGP524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7083" y="1714489"/>
            <a:ext cx="3375445" cy="45005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504000" y="1355148"/>
            <a:ext cx="7381113" cy="1000124"/>
          </a:xfrm>
        </p:spPr>
        <p:txBody>
          <a:bodyPr/>
          <a:lstStyle/>
          <a:p>
            <a:pPr eaLnBrk="1" hangingPunct="1"/>
            <a:r>
              <a:rPr lang="de-DE" smtClean="0"/>
              <a:t>Lehren ist schwierig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2028828"/>
            <a:ext cx="4038600" cy="2686056"/>
          </a:xfrm>
        </p:spPr>
        <p:txBody>
          <a:bodyPr/>
          <a:lstStyle/>
          <a:p>
            <a:pPr eaLnBrk="1" hangingPunct="1"/>
            <a:r>
              <a:rPr lang="de-DE" sz="2400" dirty="0" smtClean="0"/>
              <a:t>Breites Spektrum an studentischen Vorkenntnissen</a:t>
            </a:r>
          </a:p>
          <a:p>
            <a:pPr eaLnBrk="1" hangingPunct="1"/>
            <a:r>
              <a:rPr lang="de-DE" sz="2400" dirty="0" smtClean="0"/>
              <a:t>Studierende fallen hoffnungslos hinterher.</a:t>
            </a:r>
          </a:p>
          <a:p>
            <a:pPr eaLnBrk="1" hangingPunct="1"/>
            <a:r>
              <a:rPr lang="de-DE" sz="2400" dirty="0" smtClean="0"/>
              <a:t>„Hat jemand Fragen?“</a:t>
            </a:r>
            <a:endParaRPr lang="de-DE" dirty="0" smtClean="0"/>
          </a:p>
        </p:txBody>
      </p:sp>
      <p:pic>
        <p:nvPicPr>
          <p:cNvPr id="5" name="Picture 3" descr="IMGP2698.JPG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61449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Inhaltsplatzhalter 2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00034" y="4886348"/>
            <a:ext cx="8215370" cy="16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noProof="0" dirty="0" smtClean="0">
                <a:latin typeface="+mn-lt"/>
                <a:ea typeface="ＭＳ Ｐゴシック" charset="-128"/>
                <a:cs typeface="ＭＳ Ｐゴシック" charset="-128"/>
              </a:rPr>
              <a:t>Dies sind zeitlose Probleme.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dirty="0" smtClean="0">
                <a:latin typeface="+mn-lt"/>
                <a:ea typeface="ＭＳ Ｐゴシック" charset="-128"/>
                <a:cs typeface="ＭＳ Ｐゴシック" charset="-128"/>
              </a:rPr>
              <a:t>Bietet Technik Lösungsmöglichkeiten?</a:t>
            </a:r>
            <a:endParaRPr lang="de-DE" sz="2400" noProof="0" dirty="0" smtClean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de-DE" sz="2400" noProof="0" dirty="0" smtClean="0"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tamvideo.mov">
            <a:hlinkClick r:id="" action="ppaction://media"/>
          </p:cNvPr>
          <p:cNvPicPr/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295400" y="-971550"/>
            <a:ext cx="11734800" cy="88011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 smtClean="0"/>
              <a:t>Studierende benötigen</a:t>
            </a:r>
            <a:endParaRPr lang="de-DE" dirty="0"/>
          </a:p>
        </p:txBody>
      </p:sp>
      <p:pic>
        <p:nvPicPr>
          <p:cNvPr id="27650" name="Picture 2" descr="C:\Users\Peter Riegler\Pictures\eurelea\P104039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786058"/>
            <a:ext cx="4876800" cy="3657600"/>
          </a:xfrm>
          <a:prstGeom prst="rect">
            <a:avLst/>
          </a:prstGeom>
          <a:noFill/>
        </p:spPr>
      </p:pic>
      <p:sp>
        <p:nvSpPr>
          <p:cNvPr id="4" name="Wolkenförmige Legende 3"/>
          <p:cNvSpPr/>
          <p:nvPr>
            <p:custDataLst>
              <p:tags r:id="rId3"/>
            </p:custDataLst>
          </p:nvPr>
        </p:nvSpPr>
        <p:spPr>
          <a:xfrm>
            <a:off x="6000760" y="2500306"/>
            <a:ext cx="2214578" cy="1357322"/>
          </a:xfrm>
          <a:prstGeom prst="cloudCallout">
            <a:avLst>
              <a:gd name="adj1" fmla="val 20457"/>
              <a:gd name="adj2" fmla="val 7104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Ich verstehe  seit Wochen nichts mehr.</a:t>
            </a:r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57200" y="1928802"/>
            <a:ext cx="3400420" cy="419736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4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„Schrittmacher“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 smtClean="0"/>
              <a:t>Studierende benötigen</a:t>
            </a:r>
            <a:endParaRPr lang="de-DE" dirty="0"/>
          </a:p>
        </p:txBody>
      </p:sp>
      <p:grpSp>
        <p:nvGrpSpPr>
          <p:cNvPr id="9" name="Gruppieren 8"/>
          <p:cNvGrpSpPr/>
          <p:nvPr>
            <p:custDataLst>
              <p:tags r:id="rId2"/>
            </p:custDataLst>
          </p:nvPr>
        </p:nvGrpSpPr>
        <p:grpSpPr>
          <a:xfrm>
            <a:off x="3714744" y="1928802"/>
            <a:ext cx="4867292" cy="4400568"/>
            <a:chOff x="3714744" y="1928802"/>
            <a:chExt cx="4867292" cy="4400568"/>
          </a:xfrm>
        </p:grpSpPr>
        <p:pic>
          <p:nvPicPr>
            <p:cNvPr id="29698" name="Picture 2" descr="C:\Users\Peter Riegler\Pictures\eurelea\P1040377.JP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14744" y="2678901"/>
              <a:ext cx="4867292" cy="3650469"/>
            </a:xfrm>
            <a:prstGeom prst="rect">
              <a:avLst/>
            </a:prstGeom>
            <a:noFill/>
          </p:spPr>
        </p:pic>
        <p:sp>
          <p:nvSpPr>
            <p:cNvPr id="4" name="Ovale Legende 3"/>
            <p:cNvSpPr/>
            <p:nvPr>
              <p:custDataLst>
                <p:tags r:id="rId6"/>
              </p:custDataLst>
            </p:nvPr>
          </p:nvSpPr>
          <p:spPr>
            <a:xfrm>
              <a:off x="5786446" y="1928802"/>
              <a:ext cx="2214578" cy="1327028"/>
            </a:xfrm>
            <a:prstGeom prst="wedgeEllipse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… ich habe verstanden …</a:t>
              </a:r>
              <a:endParaRPr lang="de-DE" dirty="0"/>
            </a:p>
          </p:txBody>
        </p:sp>
      </p:grpSp>
      <p:sp>
        <p:nvSpPr>
          <p:cNvPr id="7" name="Textfeld 6"/>
          <p:cNvSpPr txBox="1"/>
          <p:nvPr>
            <p:custDataLst>
              <p:tags r:id="rId3"/>
            </p:custDataLst>
          </p:nvPr>
        </p:nvSpPr>
        <p:spPr>
          <a:xfrm>
            <a:off x="500034" y="1928802"/>
            <a:ext cx="3429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  <a:latin typeface="+mj-lt"/>
              </a:rPr>
              <a:t>schnelles Feedback über aktuellen Leistungsstand </a:t>
            </a:r>
          </a:p>
          <a:p>
            <a:endParaRPr lang="de-DE" sz="2400" dirty="0" smtClean="0">
              <a:solidFill>
                <a:srgbClr val="002060"/>
              </a:solidFill>
              <a:latin typeface="+mj-lt"/>
            </a:endParaRPr>
          </a:p>
          <a:p>
            <a:r>
              <a:rPr lang="de-DE" sz="2400" dirty="0" smtClean="0">
                <a:solidFill>
                  <a:srgbClr val="002060"/>
                </a:solidFill>
                <a:latin typeface="+mj-lt"/>
              </a:rPr>
              <a:t>Möglich durch automatisch bewertete Übungsaufgaben</a:t>
            </a:r>
            <a:endParaRPr lang="de-DE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Picture 3" descr="C:\Users\Peter Riegler\Pictures\eurelea\lc-7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41797" y="2643182"/>
            <a:ext cx="4873607" cy="353146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 smtClean="0"/>
              <a:t>Lehrende benötigen</a:t>
            </a:r>
            <a:endParaRPr lang="de-DE" dirty="0"/>
          </a:p>
        </p:txBody>
      </p:sp>
      <p:pic>
        <p:nvPicPr>
          <p:cNvPr id="30722" name="Picture 2" descr="C:\Users\Peter Riegler\Pictures\eurelea\P104038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2928934"/>
            <a:ext cx="4876799" cy="3657600"/>
          </a:xfrm>
          <a:prstGeom prst="rect">
            <a:avLst/>
          </a:prstGeom>
          <a:noFill/>
        </p:spPr>
      </p:pic>
      <p:sp>
        <p:nvSpPr>
          <p:cNvPr id="5" name="Ovale Legende 4"/>
          <p:cNvSpPr/>
          <p:nvPr>
            <p:custDataLst>
              <p:tags r:id="rId3"/>
            </p:custDataLst>
          </p:nvPr>
        </p:nvSpPr>
        <p:spPr>
          <a:xfrm>
            <a:off x="5000628" y="1714488"/>
            <a:ext cx="3571900" cy="168421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… schneller erfahren, wann unsere Studierende nichts mehr verstehen.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28638" y="1928802"/>
            <a:ext cx="3400420" cy="419736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400" dirty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chnelles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Feedback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400" dirty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ü</a:t>
            </a:r>
            <a:r>
              <a:rPr lang="de-DE" sz="2400" noProof="0" dirty="0" err="1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ber</a:t>
            </a:r>
            <a:r>
              <a:rPr lang="de-DE" sz="2400" noProof="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 aktuellen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400" noProof="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Leistungsstand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 smtClean="0"/>
              <a:t>Feedback für Lehrende</a:t>
            </a:r>
            <a:endParaRPr lang="de-DE" dirty="0"/>
          </a:p>
        </p:txBody>
      </p:sp>
      <p:pic>
        <p:nvPicPr>
          <p:cNvPr id="31746" name="Picture 2" descr="C:\Users\Peter Riegler\Documents\CeBIT\Vortrag\difficult.tif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314449"/>
            <a:ext cx="5143500" cy="1971675"/>
          </a:xfrm>
          <a:prstGeom prst="rect">
            <a:avLst/>
          </a:prstGeom>
          <a:noFill/>
        </p:spPr>
      </p:pic>
      <p:pic>
        <p:nvPicPr>
          <p:cNvPr id="31747" name="Picture 3" descr="C:\Users\Peter Riegler\Documents\CeBIT\Vortrag\difficultygraph.tiff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3286148"/>
            <a:ext cx="5257801" cy="3429000"/>
          </a:xfrm>
          <a:prstGeom prst="rect">
            <a:avLst/>
          </a:prstGeom>
          <a:noFill/>
        </p:spPr>
      </p:pic>
      <p:pic>
        <p:nvPicPr>
          <p:cNvPr id="31748" name="Picture 4" descr="C:\Users\Peter Riegler\Documents\CeBIT\Vortrag\problemanalysis.tiff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1857364"/>
            <a:ext cx="5006956" cy="35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 smtClean="0"/>
              <a:t>Studierende erhalten</a:t>
            </a:r>
            <a:endParaRPr lang="de-DE" dirty="0"/>
          </a:p>
        </p:txBody>
      </p:sp>
      <p:pic>
        <p:nvPicPr>
          <p:cNvPr id="28674" name="Picture 2" descr="C:\Users\Peter Riegler\Pictures\eurelea\P1040402.TI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2714620"/>
            <a:ext cx="4876800" cy="3657600"/>
          </a:xfrm>
          <a:prstGeom prst="rect">
            <a:avLst/>
          </a:prstGeom>
          <a:noFill/>
        </p:spPr>
      </p:pic>
      <p:sp>
        <p:nvSpPr>
          <p:cNvPr id="4" name="Ovale Legende 3"/>
          <p:cNvSpPr/>
          <p:nvPr>
            <p:custDataLst>
              <p:tags r:id="rId3"/>
            </p:custDataLst>
          </p:nvPr>
        </p:nvSpPr>
        <p:spPr>
          <a:xfrm>
            <a:off x="5357818" y="2571744"/>
            <a:ext cx="2143140" cy="132702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Ihre Übungs-</a:t>
            </a:r>
            <a:r>
              <a:rPr lang="de-DE" dirty="0" err="1" smtClean="0"/>
              <a:t>ergebnisse</a:t>
            </a:r>
            <a:r>
              <a:rPr lang="de-DE" dirty="0" smtClean="0"/>
              <a:t> zeigen  mir…</a:t>
            </a:r>
            <a:endParaRPr lang="de-DE" dirty="0"/>
          </a:p>
        </p:txBody>
      </p:sp>
      <p:sp>
        <p:nvSpPr>
          <p:cNvPr id="6" name="Ovale Legende 5"/>
          <p:cNvSpPr/>
          <p:nvPr>
            <p:custDataLst>
              <p:tags r:id="rId4"/>
            </p:custDataLst>
          </p:nvPr>
        </p:nvSpPr>
        <p:spPr>
          <a:xfrm>
            <a:off x="6000760" y="4714884"/>
            <a:ext cx="2143140" cy="1327028"/>
          </a:xfrm>
          <a:prstGeom prst="wedgeEllipseCallout">
            <a:avLst>
              <a:gd name="adj1" fmla="val -47876"/>
              <a:gd name="adj2" fmla="val -772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I</a:t>
            </a:r>
            <a:r>
              <a:rPr lang="de-DE" dirty="0" smtClean="0"/>
              <a:t>ch erkläre das nochmal…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28638" y="2000240"/>
            <a:ext cx="3400420" cy="412592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400" b="1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prof</a:t>
            </a:r>
            <a:r>
              <a:rPr lang="de-DE" sz="24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essionelle Hilfe „</a:t>
            </a:r>
            <a:r>
              <a:rPr lang="de-DE" sz="2400" b="1" i="1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just in time</a:t>
            </a:r>
            <a:r>
              <a:rPr lang="de-DE" sz="24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 smtClean="0"/>
              <a:t>Studierende sollen Material vorab durcharbeiten</a:t>
            </a:r>
          </a:p>
          <a:p>
            <a:r>
              <a:rPr lang="de-DE" dirty="0" smtClean="0"/>
              <a:t>Einbau einfacher Verständnisfragen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404835" y="1355725"/>
            <a:ext cx="7381875" cy="1000125"/>
          </a:xfrm>
        </p:spPr>
        <p:txBody>
          <a:bodyPr/>
          <a:lstStyle/>
          <a:p>
            <a:r>
              <a:rPr lang="de-DE" i="1" dirty="0" smtClean="0"/>
              <a:t>Just in Time </a:t>
            </a:r>
            <a:r>
              <a:rPr lang="de-DE" dirty="0" smtClean="0"/>
              <a:t>– an Beispielen</a:t>
            </a:r>
            <a:endParaRPr lang="de-DE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429124" y="1928802"/>
          <a:ext cx="4421188" cy="4679950"/>
        </p:xfrm>
        <a:graphic>
          <a:graphicData uri="http://schemas.openxmlformats.org/presentationml/2006/ole">
            <p:oleObj spid="_x0000_s1028" name="Image" r:id="rId5" imgW="4990476" imgH="5282540" progId="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heme/theme1.xml><?xml version="1.0" encoding="utf-8"?>
<a:theme xmlns:a="http://schemas.openxmlformats.org/drawingml/2006/main" name="_Ostfalia-Dachmarke">
  <a:themeElements>
    <a:clrScheme name="Ostfalia">
      <a:dk1>
        <a:srgbClr val="003A79"/>
      </a:dk1>
      <a:lt1>
        <a:srgbClr val="FFFFFF"/>
      </a:lt1>
      <a:dk2>
        <a:srgbClr val="6576A6"/>
      </a:dk2>
      <a:lt2>
        <a:srgbClr val="B0B5D1"/>
      </a:lt2>
      <a:accent1>
        <a:srgbClr val="003A79"/>
      </a:accent1>
      <a:accent2>
        <a:srgbClr val="7AB51D"/>
      </a:accent2>
      <a:accent3>
        <a:srgbClr val="E2001A"/>
      </a:accent3>
      <a:accent4>
        <a:srgbClr val="009EE0"/>
      </a:accent4>
      <a:accent5>
        <a:srgbClr val="EE7F00"/>
      </a:accent5>
      <a:accent6>
        <a:srgbClr val="6576A6"/>
      </a:accent6>
      <a:hlink>
        <a:srgbClr val="0000FF"/>
      </a:hlink>
      <a:folHlink>
        <a:srgbClr val="800080"/>
      </a:folHlink>
    </a:clrScheme>
    <a:fontScheme name="Ostfal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OFolie-2007</Template>
  <TotalTime>21</TotalTime>
  <Words>226</Words>
  <Application>Microsoft Macintosh PowerPoint</Application>
  <PresentationFormat>On-screen Show (4:3)</PresentationFormat>
  <Paragraphs>63</Paragraphs>
  <Slides>17</Slides>
  <Notes>0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_Ostfalia-Dachmarke</vt:lpstr>
      <vt:lpstr>Image</vt:lpstr>
      <vt:lpstr>Lehrveranstaltungen „just in time“</vt:lpstr>
      <vt:lpstr>Lehren ist schwierig</vt:lpstr>
      <vt:lpstr>Slide 3</vt:lpstr>
      <vt:lpstr>Studierende benötigen</vt:lpstr>
      <vt:lpstr>Studierende benötigen</vt:lpstr>
      <vt:lpstr>Lehrende benötigen</vt:lpstr>
      <vt:lpstr>Feedback für Lehrende</vt:lpstr>
      <vt:lpstr>Studierende erhalten</vt:lpstr>
      <vt:lpstr>Just in Time – an Beispielen</vt:lpstr>
      <vt:lpstr>Just in Time – an Beispielen</vt:lpstr>
      <vt:lpstr>Just in Time – an Beispielen</vt:lpstr>
      <vt:lpstr>Just in Time – an Beispielen</vt:lpstr>
      <vt:lpstr>Just in Time – an Beispielen</vt:lpstr>
      <vt:lpstr>Wirtschafliche Realisierung?</vt:lpstr>
      <vt:lpstr>Technische Realisierung</vt:lpstr>
      <vt:lpstr>LON-CAPA</vt:lpstr>
      <vt:lpstr>Mehr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Peter Riegler</dc:creator>
  <cp:lastModifiedBy>Gerd Kortemeyer</cp:lastModifiedBy>
  <cp:revision>31</cp:revision>
  <dcterms:created xsi:type="dcterms:W3CDTF">2010-03-07T08:03:19Z</dcterms:created>
  <dcterms:modified xsi:type="dcterms:W3CDTF">2010-03-07T08:05:48Z</dcterms:modified>
</cp:coreProperties>
</file>