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16.xml" ContentType="application/vnd.openxmlformats-officedocument.presentationml.notes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Default Extension="jpeg" ContentType="image/jpeg"/>
  <Override PartName="/ppt/notesSlides/notesSlide12.xml" ContentType="application/vnd.openxmlformats-officedocument.presentationml.notesSlid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17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Default Extension="pdf" ContentType="application/pdf"/>
  <Override PartName="/ppt/notesSlides/notesSlide6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9" r:id="rId1"/>
  </p:sldMasterIdLst>
  <p:notesMasterIdLst>
    <p:notesMasterId r:id="rId34"/>
  </p:notesMasterIdLst>
  <p:sldIdLst>
    <p:sldId id="256" r:id="rId2"/>
    <p:sldId id="361" r:id="rId3"/>
    <p:sldId id="345" r:id="rId4"/>
    <p:sldId id="351" r:id="rId5"/>
    <p:sldId id="354" r:id="rId6"/>
    <p:sldId id="355" r:id="rId7"/>
    <p:sldId id="356" r:id="rId8"/>
    <p:sldId id="357" r:id="rId9"/>
    <p:sldId id="358" r:id="rId10"/>
    <p:sldId id="359" r:id="rId11"/>
    <p:sldId id="360" r:id="rId12"/>
    <p:sldId id="352" r:id="rId13"/>
    <p:sldId id="353" r:id="rId14"/>
    <p:sldId id="285" r:id="rId15"/>
    <p:sldId id="286" r:id="rId16"/>
    <p:sldId id="287" r:id="rId17"/>
    <p:sldId id="288" r:id="rId18"/>
    <p:sldId id="289" r:id="rId19"/>
    <p:sldId id="290" r:id="rId20"/>
    <p:sldId id="295" r:id="rId21"/>
    <p:sldId id="296" r:id="rId22"/>
    <p:sldId id="297" r:id="rId23"/>
    <p:sldId id="298" r:id="rId24"/>
    <p:sldId id="299" r:id="rId25"/>
    <p:sldId id="349" r:id="rId26"/>
    <p:sldId id="350" r:id="rId27"/>
    <p:sldId id="300" r:id="rId28"/>
    <p:sldId id="339" r:id="rId29"/>
    <p:sldId id="301" r:id="rId30"/>
    <p:sldId id="302" r:id="rId31"/>
    <p:sldId id="304" r:id="rId32"/>
    <p:sldId id="305" r:id="rId3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>
      <p:cViewPr varScale="1">
        <p:scale>
          <a:sx n="143" d="100"/>
          <a:sy n="143" d="100"/>
        </p:scale>
        <p:origin x="-1352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24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0C83B68-9C4E-A749-ACF5-FD438B74D7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2DBCE1-350C-B943-99D8-D9A73FCA707A}" type="slidenum">
              <a:rPr lang="en-US"/>
              <a:pPr/>
              <a:t>3</a:t>
            </a:fld>
            <a:endParaRPr lang="en-US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6B450D-F951-7A4B-94A3-B0BE620DAE69}" type="slidenum">
              <a:rPr lang="en-US"/>
              <a:pPr/>
              <a:t>20</a:t>
            </a:fld>
            <a:endParaRPr lang="en-US"/>
          </a:p>
        </p:txBody>
      </p:sp>
      <p:sp>
        <p:nvSpPr>
          <p:cNvPr id="440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de-DE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2D3317-6D25-474E-AE31-89B5F3759127}" type="slidenum">
              <a:rPr lang="en-US"/>
              <a:pPr/>
              <a:t>21</a:t>
            </a:fld>
            <a:endParaRPr lang="en-US"/>
          </a:p>
        </p:txBody>
      </p:sp>
      <p:sp>
        <p:nvSpPr>
          <p:cNvPr id="460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de-DE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0098BB-C7A3-8446-A6A0-36BEF9436147}" type="slidenum">
              <a:rPr lang="en-US"/>
              <a:pPr/>
              <a:t>22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de-DE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18954D-AF07-F145-818C-A7A8B715F4B3}" type="slidenum">
              <a:rPr lang="en-US"/>
              <a:pPr/>
              <a:t>23</a:t>
            </a:fld>
            <a:endParaRPr lang="en-US"/>
          </a:p>
        </p:txBody>
      </p:sp>
      <p:sp>
        <p:nvSpPr>
          <p:cNvPr id="501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de-DE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05DBDB-90E4-084F-88B2-B4EBF5C2DF99}" type="slidenum">
              <a:rPr lang="en-US"/>
              <a:pPr/>
              <a:t>24</a:t>
            </a:fld>
            <a:endParaRPr lang="en-US"/>
          </a:p>
        </p:txBody>
      </p:sp>
      <p:sp>
        <p:nvSpPr>
          <p:cNvPr id="522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de-DE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B76259-0C43-A045-B45C-6FDAAF57BAB2}" type="slidenum">
              <a:rPr lang="en-US"/>
              <a:pPr/>
              <a:t>27</a:t>
            </a:fld>
            <a:endParaRPr 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109C65-74BB-9743-A715-0489D3C72FD0}" type="slidenum">
              <a:rPr lang="en-US"/>
              <a:pPr/>
              <a:t>29</a:t>
            </a:fld>
            <a:endParaRPr lang="en-US"/>
          </a:p>
        </p:txBody>
      </p:sp>
      <p:sp>
        <p:nvSpPr>
          <p:cNvPr id="665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de-DE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DDA075-1E53-BE4C-AB5B-ECEE0FCE79B1}" type="slidenum">
              <a:rPr lang="en-US"/>
              <a:pPr/>
              <a:t>30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de-DE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5E8752-FF0D-D443-8001-C7A6F54E70A1}" type="slidenum">
              <a:rPr lang="en-US"/>
              <a:pPr/>
              <a:t>4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68C4EC-62C6-3F48-8085-30096039E1DF}" type="slidenum">
              <a:rPr lang="en-US"/>
              <a:pPr/>
              <a:t>12</a:t>
            </a:fld>
            <a:endParaRPr lang="en-US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5140BF-E004-624C-9950-E9CD352C4FBA}" type="slidenum">
              <a:rPr lang="en-US"/>
              <a:pPr/>
              <a:t>14</a:t>
            </a:fld>
            <a:endParaRPr lang="en-US"/>
          </a:p>
        </p:txBody>
      </p:sp>
      <p:sp>
        <p:nvSpPr>
          <p:cNvPr id="256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de-DE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9933A2-895D-C549-BFDF-E86846940E93}" type="slidenum">
              <a:rPr lang="en-US"/>
              <a:pPr/>
              <a:t>15</a:t>
            </a:fld>
            <a:endParaRPr lang="en-US"/>
          </a:p>
        </p:txBody>
      </p:sp>
      <p:sp>
        <p:nvSpPr>
          <p:cNvPr id="2765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de-DE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B71B89-5547-B246-8106-1B8D4C6A9D2C}" type="slidenum">
              <a:rPr lang="en-US"/>
              <a:pPr/>
              <a:t>16</a:t>
            </a:fld>
            <a:endParaRPr lang="en-US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F1B89E-E408-5D4E-B430-E00758CBF5DC}" type="slidenum">
              <a:rPr lang="en-US"/>
              <a:pPr/>
              <a:t>17</a:t>
            </a:fld>
            <a:endParaRPr 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093B10-E501-F34E-A9FD-05C6066E99B8}" type="slidenum">
              <a:rPr lang="en-US"/>
              <a:pPr/>
              <a:t>18</a:t>
            </a:fld>
            <a:endParaRPr lang="en-US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14D8A0-80F5-CB4D-942E-81724F6D891C}" type="slidenum">
              <a:rPr lang="en-US"/>
              <a:pPr/>
              <a:t>19</a:t>
            </a:fld>
            <a:endParaRPr lang="en-US"/>
          </a:p>
        </p:txBody>
      </p:sp>
      <p:sp>
        <p:nvSpPr>
          <p:cNvPr id="3584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de-DE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457200" y="2362200"/>
            <a:ext cx="8305800" cy="1295400"/>
            <a:chOff x="288" y="192"/>
            <a:chExt cx="5232" cy="816"/>
          </a:xfrm>
        </p:grpSpPr>
        <p:sp>
          <p:nvSpPr>
            <p:cNvPr id="5" name="AutoShape 7"/>
            <p:cNvSpPr>
              <a:spLocks noChangeArrowheads="1"/>
            </p:cNvSpPr>
            <p:nvPr/>
          </p:nvSpPr>
          <p:spPr bwMode="auto">
            <a:xfrm>
              <a:off x="288" y="192"/>
              <a:ext cx="5232" cy="81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0000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>
              <a:outerShdw blurRad="63500" dist="117432" dir="4604261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AutoShape 8"/>
            <p:cNvSpPr>
              <a:spLocks noChangeArrowheads="1"/>
            </p:cNvSpPr>
            <p:nvPr/>
          </p:nvSpPr>
          <p:spPr bwMode="auto">
            <a:xfrm>
              <a:off x="316" y="216"/>
              <a:ext cx="5171" cy="752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9"/>
            <p:cNvSpPr>
              <a:spLocks/>
            </p:cNvSpPr>
            <p:nvPr/>
          </p:nvSpPr>
          <p:spPr bwMode="auto">
            <a:xfrm>
              <a:off x="456" y="245"/>
              <a:ext cx="4896" cy="124"/>
            </a:xfrm>
            <a:custGeom>
              <a:avLst/>
              <a:gdLst/>
              <a:ahLst/>
              <a:cxnLst>
                <a:cxn ang="0">
                  <a:pos x="0" y="139"/>
                </a:cxn>
                <a:cxn ang="0">
                  <a:pos x="244" y="0"/>
                </a:cxn>
                <a:cxn ang="0">
                  <a:pos x="4712" y="0"/>
                </a:cxn>
                <a:cxn ang="0">
                  <a:pos x="4952" y="144"/>
                </a:cxn>
                <a:cxn ang="0">
                  <a:pos x="0" y="139"/>
                </a:cxn>
              </a:cxnLst>
              <a:rect l="0" t="0" r="r" b="b"/>
              <a:pathLst>
                <a:path w="4952" h="166">
                  <a:moveTo>
                    <a:pt x="0" y="139"/>
                  </a:moveTo>
                  <a:cubicBezTo>
                    <a:pt x="28" y="55"/>
                    <a:pt x="152" y="2"/>
                    <a:pt x="244" y="0"/>
                  </a:cubicBezTo>
                  <a:lnTo>
                    <a:pt x="4712" y="0"/>
                  </a:lnTo>
                  <a:cubicBezTo>
                    <a:pt x="4800" y="8"/>
                    <a:pt x="4944" y="62"/>
                    <a:pt x="4952" y="144"/>
                  </a:cubicBezTo>
                  <a:cubicBezTo>
                    <a:pt x="4167" y="166"/>
                    <a:pt x="0" y="139"/>
                    <a:pt x="0" y="13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1">
                    <a:gamma/>
                    <a:tint val="70588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Freeform 10"/>
            <p:cNvSpPr>
              <a:spLocks/>
            </p:cNvSpPr>
            <p:nvPr/>
          </p:nvSpPr>
          <p:spPr bwMode="auto">
            <a:xfrm>
              <a:off x="450" y="342"/>
              <a:ext cx="4902" cy="98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136" y="98"/>
                </a:cxn>
                <a:cxn ang="0">
                  <a:pos x="4770" y="84"/>
                </a:cxn>
                <a:cxn ang="0">
                  <a:pos x="4902" y="6"/>
                </a:cxn>
                <a:cxn ang="0">
                  <a:pos x="6" y="0"/>
                </a:cxn>
              </a:cxnLst>
              <a:rect l="0" t="0" r="r" b="b"/>
              <a:pathLst>
                <a:path w="4902" h="98">
                  <a:moveTo>
                    <a:pt x="6" y="0"/>
                  </a:moveTo>
                  <a:cubicBezTo>
                    <a:pt x="0" y="72"/>
                    <a:pt x="45" y="97"/>
                    <a:pt x="136" y="98"/>
                  </a:cubicBezTo>
                  <a:lnTo>
                    <a:pt x="4770" y="84"/>
                  </a:lnTo>
                  <a:cubicBezTo>
                    <a:pt x="4857" y="80"/>
                    <a:pt x="4897" y="65"/>
                    <a:pt x="4902" y="6"/>
                  </a:cubicBezTo>
                  <a:lnTo>
                    <a:pt x="6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5882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auto">
            <a:xfrm flipV="1">
              <a:off x="408" y="672"/>
              <a:ext cx="4989" cy="288"/>
            </a:xfrm>
            <a:custGeom>
              <a:avLst/>
              <a:gdLst/>
              <a:ahLst/>
              <a:cxnLst>
                <a:cxn ang="0">
                  <a:pos x="0" y="139"/>
                </a:cxn>
                <a:cxn ang="0">
                  <a:pos x="244" y="0"/>
                </a:cxn>
                <a:cxn ang="0">
                  <a:pos x="4712" y="0"/>
                </a:cxn>
                <a:cxn ang="0">
                  <a:pos x="4952" y="144"/>
                </a:cxn>
                <a:cxn ang="0">
                  <a:pos x="0" y="139"/>
                </a:cxn>
              </a:cxnLst>
              <a:rect l="0" t="0" r="r" b="b"/>
              <a:pathLst>
                <a:path w="4952" h="166">
                  <a:moveTo>
                    <a:pt x="0" y="139"/>
                  </a:moveTo>
                  <a:cubicBezTo>
                    <a:pt x="28" y="55"/>
                    <a:pt x="152" y="2"/>
                    <a:pt x="244" y="0"/>
                  </a:cubicBezTo>
                  <a:lnTo>
                    <a:pt x="4712" y="0"/>
                  </a:lnTo>
                  <a:cubicBezTo>
                    <a:pt x="4800" y="8"/>
                    <a:pt x="4944" y="62"/>
                    <a:pt x="4952" y="144"/>
                  </a:cubicBezTo>
                  <a:cubicBezTo>
                    <a:pt x="4167" y="166"/>
                    <a:pt x="0" y="139"/>
                    <a:pt x="0" y="13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tint val="82353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410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Arial" pitchFamily="-112" charset="0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10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4384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152400" y="6248400"/>
            <a:ext cx="1905000" cy="457200"/>
          </a:xfr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3"/>
          <p:cNvSpPr>
            <a:spLocks noGrp="1" noChangeArrowheads="1"/>
          </p:cNvSpPr>
          <p:nvPr>
            <p:ph type="ftr" sz="quarter" idx="11"/>
          </p:nvPr>
        </p:nvSpPr>
        <p:spPr>
          <a:xfrm>
            <a:off x="2133600" y="6248400"/>
            <a:ext cx="4876800" cy="457200"/>
          </a:xfr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86600" y="6248400"/>
            <a:ext cx="1905000" cy="457200"/>
          </a:xfr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21DF06B5-806C-7847-9D9E-46B0C666BB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E912C9-22FD-4540-8876-AD7CE3C77D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368300"/>
            <a:ext cx="2076450" cy="5727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68300"/>
            <a:ext cx="6076950" cy="5727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81BB6E-697B-E344-80A2-6DD591A6D1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241336-B084-FE4E-98F0-ED845C3A49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5D9206-C48C-E643-A38F-CF7B20FCC8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0767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219200"/>
            <a:ext cx="40767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8D1523-C865-4640-B5DF-F1E7842BEF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124F04-DB03-2A46-8012-E8DB09C724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1B3853-B2BE-0A42-966B-A8DB6C4947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6F72C2-4BC5-7F41-B22B-F5678C58E7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643DC8-B70F-EB43-A9D8-B0AAF79860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80515D-2DAC-1D47-8421-C80CB05A03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457200" y="304800"/>
            <a:ext cx="8305800" cy="762000"/>
            <a:chOff x="288" y="192"/>
            <a:chExt cx="5232" cy="816"/>
          </a:xfrm>
        </p:grpSpPr>
        <p:sp>
          <p:nvSpPr>
            <p:cNvPr id="3075" name="AutoShape 3"/>
            <p:cNvSpPr>
              <a:spLocks noChangeArrowheads="1"/>
            </p:cNvSpPr>
            <p:nvPr/>
          </p:nvSpPr>
          <p:spPr bwMode="auto">
            <a:xfrm>
              <a:off x="288" y="192"/>
              <a:ext cx="5232" cy="81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0000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>
              <a:outerShdw blurRad="63500" dist="117432" dir="4604261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76" name="AutoShape 4"/>
            <p:cNvSpPr>
              <a:spLocks noChangeArrowheads="1"/>
            </p:cNvSpPr>
            <p:nvPr/>
          </p:nvSpPr>
          <p:spPr bwMode="auto">
            <a:xfrm>
              <a:off x="316" y="216"/>
              <a:ext cx="5171" cy="75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77" name="Freeform 5"/>
            <p:cNvSpPr>
              <a:spLocks/>
            </p:cNvSpPr>
            <p:nvPr/>
          </p:nvSpPr>
          <p:spPr bwMode="auto">
            <a:xfrm>
              <a:off x="456" y="245"/>
              <a:ext cx="4896" cy="124"/>
            </a:xfrm>
            <a:custGeom>
              <a:avLst/>
              <a:gdLst/>
              <a:ahLst/>
              <a:cxnLst>
                <a:cxn ang="0">
                  <a:pos x="0" y="139"/>
                </a:cxn>
                <a:cxn ang="0">
                  <a:pos x="244" y="0"/>
                </a:cxn>
                <a:cxn ang="0">
                  <a:pos x="4712" y="0"/>
                </a:cxn>
                <a:cxn ang="0">
                  <a:pos x="4952" y="144"/>
                </a:cxn>
                <a:cxn ang="0">
                  <a:pos x="0" y="139"/>
                </a:cxn>
              </a:cxnLst>
              <a:rect l="0" t="0" r="r" b="b"/>
              <a:pathLst>
                <a:path w="4952" h="166">
                  <a:moveTo>
                    <a:pt x="0" y="139"/>
                  </a:moveTo>
                  <a:cubicBezTo>
                    <a:pt x="28" y="55"/>
                    <a:pt x="152" y="2"/>
                    <a:pt x="244" y="0"/>
                  </a:cubicBezTo>
                  <a:lnTo>
                    <a:pt x="4712" y="0"/>
                  </a:lnTo>
                  <a:cubicBezTo>
                    <a:pt x="4800" y="8"/>
                    <a:pt x="4944" y="62"/>
                    <a:pt x="4952" y="144"/>
                  </a:cubicBezTo>
                  <a:cubicBezTo>
                    <a:pt x="4167" y="166"/>
                    <a:pt x="0" y="139"/>
                    <a:pt x="0" y="13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1">
                    <a:gamma/>
                    <a:tint val="70588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78" name="Freeform 6"/>
            <p:cNvSpPr>
              <a:spLocks/>
            </p:cNvSpPr>
            <p:nvPr/>
          </p:nvSpPr>
          <p:spPr bwMode="auto">
            <a:xfrm>
              <a:off x="450" y="342"/>
              <a:ext cx="4902" cy="99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136" y="98"/>
                </a:cxn>
                <a:cxn ang="0">
                  <a:pos x="4770" y="84"/>
                </a:cxn>
                <a:cxn ang="0">
                  <a:pos x="4902" y="6"/>
                </a:cxn>
                <a:cxn ang="0">
                  <a:pos x="6" y="0"/>
                </a:cxn>
              </a:cxnLst>
              <a:rect l="0" t="0" r="r" b="b"/>
              <a:pathLst>
                <a:path w="4902" h="98">
                  <a:moveTo>
                    <a:pt x="6" y="0"/>
                  </a:moveTo>
                  <a:cubicBezTo>
                    <a:pt x="0" y="72"/>
                    <a:pt x="45" y="97"/>
                    <a:pt x="136" y="98"/>
                  </a:cubicBezTo>
                  <a:lnTo>
                    <a:pt x="4770" y="84"/>
                  </a:lnTo>
                  <a:cubicBezTo>
                    <a:pt x="4857" y="80"/>
                    <a:pt x="4897" y="65"/>
                    <a:pt x="4902" y="6"/>
                  </a:cubicBezTo>
                  <a:lnTo>
                    <a:pt x="6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5882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79" name="Freeform 7"/>
            <p:cNvSpPr>
              <a:spLocks/>
            </p:cNvSpPr>
            <p:nvPr/>
          </p:nvSpPr>
          <p:spPr bwMode="auto">
            <a:xfrm flipV="1">
              <a:off x="408" y="671"/>
              <a:ext cx="4989" cy="289"/>
            </a:xfrm>
            <a:custGeom>
              <a:avLst/>
              <a:gdLst/>
              <a:ahLst/>
              <a:cxnLst>
                <a:cxn ang="0">
                  <a:pos x="0" y="139"/>
                </a:cxn>
                <a:cxn ang="0">
                  <a:pos x="244" y="0"/>
                </a:cxn>
                <a:cxn ang="0">
                  <a:pos x="4712" y="0"/>
                </a:cxn>
                <a:cxn ang="0">
                  <a:pos x="4952" y="144"/>
                </a:cxn>
                <a:cxn ang="0">
                  <a:pos x="0" y="139"/>
                </a:cxn>
              </a:cxnLst>
              <a:rect l="0" t="0" r="r" b="b"/>
              <a:pathLst>
                <a:path w="4952" h="166">
                  <a:moveTo>
                    <a:pt x="0" y="139"/>
                  </a:moveTo>
                  <a:cubicBezTo>
                    <a:pt x="28" y="55"/>
                    <a:pt x="152" y="2"/>
                    <a:pt x="244" y="0"/>
                  </a:cubicBezTo>
                  <a:lnTo>
                    <a:pt x="4712" y="0"/>
                  </a:lnTo>
                  <a:cubicBezTo>
                    <a:pt x="4800" y="8"/>
                    <a:pt x="4944" y="62"/>
                    <a:pt x="4952" y="144"/>
                  </a:cubicBezTo>
                  <a:cubicBezTo>
                    <a:pt x="4167" y="166"/>
                    <a:pt x="0" y="139"/>
                    <a:pt x="0" y="13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tint val="82353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027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68300"/>
            <a:ext cx="777240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19200"/>
            <a:ext cx="8305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3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90800" y="6324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77000" y="6324600"/>
            <a:ext cx="228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8BE1071A-938A-1F43-85A2-C2087AC88C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65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20000"/>
        <a:buFont typeface="Arial" charset="0"/>
        <a:buChar char="•"/>
        <a:defRPr sz="3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2"/>
        <a:buChar char="§"/>
        <a:defRPr sz="2800">
          <a:solidFill>
            <a:schemeClr val="tx1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Arial" charset="0"/>
        <a:buChar char="•"/>
        <a:defRPr sz="2400">
          <a:solidFill>
            <a:schemeClr val="tx1"/>
          </a:solidFill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Arial" charset="0"/>
        <a:buChar char="•"/>
        <a:defRPr sz="2000">
          <a:solidFill>
            <a:schemeClr val="tx1"/>
          </a:solidFill>
          <a:latin typeface="+mn-lt"/>
          <a:ea typeface="ＭＳ Ｐゴシック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Arial" pitchFamily="-112" charset="0"/>
        <a:buChar char="•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Arial" pitchFamily="-112" charset="0"/>
        <a:buChar char="•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Arial" pitchFamily="-112" charset="0"/>
        <a:buChar char="•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Arial" pitchFamily="-112" charset="0"/>
        <a:buChar char="•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jpe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20" Type="http://schemas.openxmlformats.org/officeDocument/2006/relationships/image" Target="../media/image27.pdf"/><Relationship Id="rId21" Type="http://schemas.openxmlformats.org/officeDocument/2006/relationships/image" Target="../media/image361.png"/><Relationship Id="rId10" Type="http://schemas.openxmlformats.org/officeDocument/2006/relationships/image" Target="../media/image22.pdf"/><Relationship Id="rId11" Type="http://schemas.openxmlformats.org/officeDocument/2006/relationships/image" Target="../media/image26.png"/><Relationship Id="rId12" Type="http://schemas.openxmlformats.org/officeDocument/2006/relationships/image" Target="../media/image23.pdf"/><Relationship Id="rId13" Type="http://schemas.openxmlformats.org/officeDocument/2006/relationships/image" Target="../media/image281.png"/><Relationship Id="rId14" Type="http://schemas.openxmlformats.org/officeDocument/2006/relationships/image" Target="../media/image24.pdf"/><Relationship Id="rId15" Type="http://schemas.openxmlformats.org/officeDocument/2006/relationships/image" Target="../media/image301.png"/><Relationship Id="rId16" Type="http://schemas.openxmlformats.org/officeDocument/2006/relationships/image" Target="../media/image25.pdf"/><Relationship Id="rId17" Type="http://schemas.openxmlformats.org/officeDocument/2006/relationships/image" Target="../media/image321.png"/><Relationship Id="rId18" Type="http://schemas.openxmlformats.org/officeDocument/2006/relationships/image" Target="../media/image26.pdf"/><Relationship Id="rId19" Type="http://schemas.openxmlformats.org/officeDocument/2006/relationships/image" Target="../media/image3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jpeg"/><Relationship Id="rId4" Type="http://schemas.openxmlformats.org/officeDocument/2006/relationships/image" Target="../media/image19.pdf"/><Relationship Id="rId5" Type="http://schemas.openxmlformats.org/officeDocument/2006/relationships/image" Target="../media/image20.png"/><Relationship Id="rId6" Type="http://schemas.openxmlformats.org/officeDocument/2006/relationships/image" Target="../media/image20.pdf"/><Relationship Id="rId7" Type="http://schemas.openxmlformats.org/officeDocument/2006/relationships/image" Target="../media/image22.png"/><Relationship Id="rId8" Type="http://schemas.openxmlformats.org/officeDocument/2006/relationships/image" Target="../media/image21.pdf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20" Type="http://schemas.openxmlformats.org/officeDocument/2006/relationships/image" Target="../media/image27.pdf"/><Relationship Id="rId21" Type="http://schemas.openxmlformats.org/officeDocument/2006/relationships/image" Target="../media/image361.png"/><Relationship Id="rId10" Type="http://schemas.openxmlformats.org/officeDocument/2006/relationships/image" Target="../media/image22.pdf"/><Relationship Id="rId11" Type="http://schemas.openxmlformats.org/officeDocument/2006/relationships/image" Target="../media/image26.png"/><Relationship Id="rId12" Type="http://schemas.openxmlformats.org/officeDocument/2006/relationships/image" Target="../media/image23.pdf"/><Relationship Id="rId13" Type="http://schemas.openxmlformats.org/officeDocument/2006/relationships/image" Target="../media/image281.png"/><Relationship Id="rId14" Type="http://schemas.openxmlformats.org/officeDocument/2006/relationships/image" Target="../media/image24.pdf"/><Relationship Id="rId15" Type="http://schemas.openxmlformats.org/officeDocument/2006/relationships/image" Target="../media/image301.png"/><Relationship Id="rId16" Type="http://schemas.openxmlformats.org/officeDocument/2006/relationships/image" Target="../media/image25.pdf"/><Relationship Id="rId17" Type="http://schemas.openxmlformats.org/officeDocument/2006/relationships/image" Target="../media/image321.png"/><Relationship Id="rId18" Type="http://schemas.openxmlformats.org/officeDocument/2006/relationships/image" Target="../media/image26.pdf"/><Relationship Id="rId19" Type="http://schemas.openxmlformats.org/officeDocument/2006/relationships/image" Target="../media/image3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jpeg"/><Relationship Id="rId4" Type="http://schemas.openxmlformats.org/officeDocument/2006/relationships/image" Target="../media/image19.pdf"/><Relationship Id="rId5" Type="http://schemas.openxmlformats.org/officeDocument/2006/relationships/image" Target="../media/image20.png"/><Relationship Id="rId6" Type="http://schemas.openxmlformats.org/officeDocument/2006/relationships/image" Target="../media/image20.pdf"/><Relationship Id="rId7" Type="http://schemas.openxmlformats.org/officeDocument/2006/relationships/image" Target="../media/image22.png"/><Relationship Id="rId8" Type="http://schemas.openxmlformats.org/officeDocument/2006/relationships/image" Target="../media/image21.pd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20" Type="http://schemas.openxmlformats.org/officeDocument/2006/relationships/image" Target="../media/image27.pdf"/><Relationship Id="rId21" Type="http://schemas.openxmlformats.org/officeDocument/2006/relationships/image" Target="../media/image361.png"/><Relationship Id="rId10" Type="http://schemas.openxmlformats.org/officeDocument/2006/relationships/image" Target="../media/image22.pdf"/><Relationship Id="rId11" Type="http://schemas.openxmlformats.org/officeDocument/2006/relationships/image" Target="../media/image26.png"/><Relationship Id="rId12" Type="http://schemas.openxmlformats.org/officeDocument/2006/relationships/image" Target="../media/image23.pdf"/><Relationship Id="rId13" Type="http://schemas.openxmlformats.org/officeDocument/2006/relationships/image" Target="../media/image281.png"/><Relationship Id="rId14" Type="http://schemas.openxmlformats.org/officeDocument/2006/relationships/image" Target="../media/image24.pdf"/><Relationship Id="rId15" Type="http://schemas.openxmlformats.org/officeDocument/2006/relationships/image" Target="../media/image301.png"/><Relationship Id="rId16" Type="http://schemas.openxmlformats.org/officeDocument/2006/relationships/image" Target="../media/image25.pdf"/><Relationship Id="rId17" Type="http://schemas.openxmlformats.org/officeDocument/2006/relationships/image" Target="../media/image321.png"/><Relationship Id="rId18" Type="http://schemas.openxmlformats.org/officeDocument/2006/relationships/image" Target="../media/image26.pdf"/><Relationship Id="rId19" Type="http://schemas.openxmlformats.org/officeDocument/2006/relationships/image" Target="../media/image3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jpeg"/><Relationship Id="rId4" Type="http://schemas.openxmlformats.org/officeDocument/2006/relationships/image" Target="../media/image19.pdf"/><Relationship Id="rId5" Type="http://schemas.openxmlformats.org/officeDocument/2006/relationships/image" Target="../media/image20.png"/><Relationship Id="rId6" Type="http://schemas.openxmlformats.org/officeDocument/2006/relationships/image" Target="../media/image20.pdf"/><Relationship Id="rId7" Type="http://schemas.openxmlformats.org/officeDocument/2006/relationships/image" Target="../media/image22.png"/><Relationship Id="rId8" Type="http://schemas.openxmlformats.org/officeDocument/2006/relationships/image" Target="../media/image21.pd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5" Type="http://schemas.openxmlformats.org/officeDocument/2006/relationships/image" Target="../media/image40.jpeg"/><Relationship Id="rId6" Type="http://schemas.openxmlformats.org/officeDocument/2006/relationships/image" Target="../media/image41.jpeg"/><Relationship Id="rId7" Type="http://schemas.openxmlformats.org/officeDocument/2006/relationships/image" Target="../media/image42.jpeg"/><Relationship Id="rId8" Type="http://schemas.openxmlformats.org/officeDocument/2006/relationships/image" Target="../media/image43.png"/><Relationship Id="rId9" Type="http://schemas.openxmlformats.org/officeDocument/2006/relationships/image" Target="../media/image44.png"/><Relationship Id="rId10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20" Type="http://schemas.openxmlformats.org/officeDocument/2006/relationships/image" Target="../media/image27.pdf"/><Relationship Id="rId21" Type="http://schemas.openxmlformats.org/officeDocument/2006/relationships/image" Target="../media/image361.png"/><Relationship Id="rId10" Type="http://schemas.openxmlformats.org/officeDocument/2006/relationships/image" Target="../media/image22.pdf"/><Relationship Id="rId11" Type="http://schemas.openxmlformats.org/officeDocument/2006/relationships/image" Target="../media/image26.png"/><Relationship Id="rId12" Type="http://schemas.openxmlformats.org/officeDocument/2006/relationships/image" Target="../media/image23.pdf"/><Relationship Id="rId13" Type="http://schemas.openxmlformats.org/officeDocument/2006/relationships/image" Target="../media/image281.png"/><Relationship Id="rId14" Type="http://schemas.openxmlformats.org/officeDocument/2006/relationships/image" Target="../media/image24.pdf"/><Relationship Id="rId15" Type="http://schemas.openxmlformats.org/officeDocument/2006/relationships/image" Target="../media/image301.png"/><Relationship Id="rId16" Type="http://schemas.openxmlformats.org/officeDocument/2006/relationships/image" Target="../media/image25.pdf"/><Relationship Id="rId17" Type="http://schemas.openxmlformats.org/officeDocument/2006/relationships/image" Target="../media/image321.png"/><Relationship Id="rId18" Type="http://schemas.openxmlformats.org/officeDocument/2006/relationships/image" Target="../media/image26.pdf"/><Relationship Id="rId19" Type="http://schemas.openxmlformats.org/officeDocument/2006/relationships/image" Target="../media/image3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jpeg"/><Relationship Id="rId4" Type="http://schemas.openxmlformats.org/officeDocument/2006/relationships/image" Target="../media/image19.pdf"/><Relationship Id="rId5" Type="http://schemas.openxmlformats.org/officeDocument/2006/relationships/image" Target="../media/image20.png"/><Relationship Id="rId6" Type="http://schemas.openxmlformats.org/officeDocument/2006/relationships/image" Target="../media/image20.pdf"/><Relationship Id="rId7" Type="http://schemas.openxmlformats.org/officeDocument/2006/relationships/image" Target="../media/image22.png"/><Relationship Id="rId8" Type="http://schemas.openxmlformats.org/officeDocument/2006/relationships/image" Target="../media/image21.pd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20" Type="http://schemas.openxmlformats.org/officeDocument/2006/relationships/image" Target="../media/image27.pdf"/><Relationship Id="rId21" Type="http://schemas.openxmlformats.org/officeDocument/2006/relationships/image" Target="../media/image361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10" Type="http://schemas.openxmlformats.org/officeDocument/2006/relationships/image" Target="../media/image22.pdf"/><Relationship Id="rId11" Type="http://schemas.openxmlformats.org/officeDocument/2006/relationships/image" Target="../media/image26.png"/><Relationship Id="rId12" Type="http://schemas.openxmlformats.org/officeDocument/2006/relationships/image" Target="../media/image23.pdf"/><Relationship Id="rId13" Type="http://schemas.openxmlformats.org/officeDocument/2006/relationships/image" Target="../media/image281.png"/><Relationship Id="rId14" Type="http://schemas.openxmlformats.org/officeDocument/2006/relationships/image" Target="../media/image24.pdf"/><Relationship Id="rId15" Type="http://schemas.openxmlformats.org/officeDocument/2006/relationships/image" Target="../media/image301.png"/><Relationship Id="rId16" Type="http://schemas.openxmlformats.org/officeDocument/2006/relationships/image" Target="../media/image25.pdf"/><Relationship Id="rId17" Type="http://schemas.openxmlformats.org/officeDocument/2006/relationships/image" Target="../media/image321.png"/><Relationship Id="rId18" Type="http://schemas.openxmlformats.org/officeDocument/2006/relationships/image" Target="../media/image26.pdf"/><Relationship Id="rId19" Type="http://schemas.openxmlformats.org/officeDocument/2006/relationships/image" Target="../media/image3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jpeg"/><Relationship Id="rId4" Type="http://schemas.openxmlformats.org/officeDocument/2006/relationships/image" Target="../media/image19.pdf"/><Relationship Id="rId5" Type="http://schemas.openxmlformats.org/officeDocument/2006/relationships/image" Target="../media/image20.png"/><Relationship Id="rId6" Type="http://schemas.openxmlformats.org/officeDocument/2006/relationships/image" Target="../media/image20.pdf"/><Relationship Id="rId7" Type="http://schemas.openxmlformats.org/officeDocument/2006/relationships/image" Target="../media/image22.png"/><Relationship Id="rId8" Type="http://schemas.openxmlformats.org/officeDocument/2006/relationships/image" Target="../media/image21.pd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z="3600" i="1" dirty="0" smtClean="0"/>
              <a:t>Library 2.0: Envisioning a</a:t>
            </a:r>
            <a:br>
              <a:rPr lang="en-US" sz="3600" i="1" dirty="0" smtClean="0"/>
            </a:br>
            <a:r>
              <a:rPr lang="en-US" sz="3600" i="1" dirty="0" smtClean="0"/>
              <a:t>Digital Library of the Future</a:t>
            </a:r>
            <a:r>
              <a:rPr lang="en-US" sz="3600" dirty="0" smtClean="0"/>
              <a:t> </a:t>
            </a:r>
            <a:endParaRPr lang="en-US" sz="3600" dirty="0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3400" y="3886200"/>
            <a:ext cx="8305800" cy="251460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sz="2800" dirty="0" smtClean="0">
                <a:ea typeface="ＭＳ Ｐゴシック" charset="-128"/>
                <a:cs typeface="ＭＳ Ｐゴシック" charset="-128"/>
              </a:rPr>
              <a:t>Gerd Kortemeyer</a:t>
            </a:r>
          </a:p>
          <a:p>
            <a:pPr>
              <a:buFont typeface="Arial" charset="0"/>
              <a:buNone/>
            </a:pPr>
            <a:r>
              <a:rPr lang="en-US" sz="2800" dirty="0" smtClean="0">
                <a:ea typeface="ＭＳ Ｐゴシック" charset="-128"/>
                <a:cs typeface="ＭＳ Ｐゴシック" charset="-128"/>
              </a:rPr>
              <a:t>Michigan State University</a:t>
            </a:r>
          </a:p>
          <a:p>
            <a:pPr>
              <a:buFont typeface="Arial" charset="0"/>
              <a:buNone/>
            </a:pPr>
            <a:r>
              <a:rPr lang="en-US" sz="2800" dirty="0" smtClean="0">
                <a:ea typeface="ＭＳ Ｐゴシック" charset="-128"/>
                <a:cs typeface="ＭＳ Ｐゴシック" charset="-128"/>
              </a:rPr>
              <a:t>LON-CAPA Project</a:t>
            </a:r>
          </a:p>
        </p:txBody>
      </p:sp>
      <p:pic>
        <p:nvPicPr>
          <p:cNvPr id="14340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72400" y="5867400"/>
            <a:ext cx="1270000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2362200" y="1219200"/>
            <a:ext cx="44442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/>
              <a:t>EcoEd</a:t>
            </a:r>
            <a:r>
              <a:rPr lang="en-US" sz="3600" dirty="0"/>
              <a:t> DL Workshop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Sharing of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Need value-added features beyond catalogues and community functions that usually remain unused</a:t>
            </a:r>
          </a:p>
          <a:p>
            <a:r>
              <a:rPr lang="en-US" dirty="0" smtClean="0"/>
              <a:t>Particularly for educational libraries:</a:t>
            </a:r>
            <a:br>
              <a:rPr lang="en-US" dirty="0" smtClean="0"/>
            </a:br>
            <a:r>
              <a:rPr lang="en-US" dirty="0" smtClean="0"/>
              <a:t>Provide infrastructure for using resources in educational contexts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Sharing of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534400" cy="5410200"/>
          </a:xfrm>
        </p:spPr>
        <p:txBody>
          <a:bodyPr/>
          <a:lstStyle/>
          <a:p>
            <a:r>
              <a:rPr lang="en-US" dirty="0" smtClean="0"/>
              <a:t>How do you use context-free re-usable resources in the context of a course?</a:t>
            </a:r>
          </a:p>
          <a:p>
            <a:r>
              <a:rPr lang="en-US" dirty="0" smtClean="0"/>
              <a:t>The system </a:t>
            </a:r>
            <a:r>
              <a:rPr lang="en-US" b="1" dirty="0" smtClean="0"/>
              <a:t>dynamically</a:t>
            </a:r>
            <a:r>
              <a:rPr lang="en-US" dirty="0" smtClean="0"/>
              <a:t> generates context for context-free resources:</a:t>
            </a:r>
          </a:p>
          <a:p>
            <a:pPr lvl="1"/>
            <a:r>
              <a:rPr lang="en-US" dirty="0" smtClean="0"/>
              <a:t>Navigation (no getting lost!)</a:t>
            </a:r>
          </a:p>
          <a:p>
            <a:pPr lvl="1"/>
            <a:r>
              <a:rPr lang="en-US" dirty="0" smtClean="0"/>
              <a:t>Contextual community functions</a:t>
            </a:r>
          </a:p>
          <a:p>
            <a:pPr lvl="1"/>
            <a:r>
              <a:rPr lang="en-US" dirty="0" smtClean="0"/>
              <a:t>Feedback to instructors and authors</a:t>
            </a:r>
          </a:p>
          <a:p>
            <a:r>
              <a:rPr lang="en-US" dirty="0" smtClean="0"/>
              <a:t>Instructors and students are different!</a:t>
            </a:r>
          </a:p>
          <a:p>
            <a:pPr lvl="1"/>
            <a:r>
              <a:rPr lang="en-US" dirty="0" smtClean="0"/>
              <a:t>Instructors select content that students get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305800" cy="4953000"/>
          </a:xfrm>
        </p:spPr>
        <p:txBody>
          <a:bodyPr/>
          <a:lstStyle/>
          <a:p>
            <a:r>
              <a:rPr lang="en-US" dirty="0" smtClean="0"/>
              <a:t>You </a:t>
            </a:r>
            <a:r>
              <a:rPr lang="en-US" dirty="0"/>
              <a:t>need an infrastructure to</a:t>
            </a:r>
          </a:p>
          <a:p>
            <a:pPr lvl="1"/>
            <a:r>
              <a:rPr lang="en-US" dirty="0"/>
              <a:t>Find resources in</a:t>
            </a:r>
            <a:br>
              <a:rPr lang="en-US" dirty="0"/>
            </a:br>
            <a:r>
              <a:rPr lang="en-US" dirty="0"/>
              <a:t>a library of resources</a:t>
            </a:r>
          </a:p>
          <a:p>
            <a:pPr lvl="1"/>
            <a:r>
              <a:rPr lang="en-US" b="1" dirty="0"/>
              <a:t>Sequence them up</a:t>
            </a:r>
            <a:br>
              <a:rPr lang="en-US" b="1" dirty="0"/>
            </a:br>
            <a:r>
              <a:rPr lang="en-US" b="1" dirty="0"/>
              <a:t>(put the puzzle together)</a:t>
            </a:r>
          </a:p>
          <a:p>
            <a:pPr lvl="1"/>
            <a:r>
              <a:rPr lang="en-US" b="1" dirty="0"/>
              <a:t>Serve them out to</a:t>
            </a:r>
            <a:br>
              <a:rPr lang="en-US" b="1" dirty="0"/>
            </a:br>
            <a:r>
              <a:rPr lang="en-US" b="1" dirty="0"/>
              <a:t>the </a:t>
            </a:r>
            <a:r>
              <a:rPr lang="en-US" b="1" dirty="0" smtClean="0"/>
              <a:t>students</a:t>
            </a:r>
          </a:p>
          <a:p>
            <a:r>
              <a:rPr lang="en-US" dirty="0" smtClean="0"/>
              <a:t>Example: LON-CAPA </a:t>
            </a:r>
            <a:endParaRPr lang="en-US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88000" y="4343400"/>
            <a:ext cx="3251200" cy="22098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blurRad="63500" dist="76199" dir="2700000" algn="ctr" rotWithShape="0">
              <a:schemeClr val="bg2">
                <a:alpha val="75000"/>
              </a:schemeClr>
            </a:outerShdw>
          </a:effectLst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68300"/>
            <a:ext cx="7772400" cy="546100"/>
          </a:xfrm>
        </p:spPr>
        <p:txBody>
          <a:bodyPr/>
          <a:lstStyle/>
          <a:p>
            <a:r>
              <a:rPr lang="en-US" dirty="0">
                <a:ea typeface="ＭＳ Ｐゴシック" charset="-128"/>
                <a:cs typeface="ＭＳ Ｐゴシック" charset="-128"/>
              </a:rPr>
              <a:t>Sharing of Resources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loud 17"/>
          <p:cNvSpPr/>
          <p:nvPr/>
        </p:nvSpPr>
        <p:spPr bwMode="auto">
          <a:xfrm>
            <a:off x="1524000" y="1676400"/>
            <a:ext cx="6248400" cy="4876800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150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charset="-128"/>
                <a:cs typeface="ＭＳ Ｐゴシック" charset="-128"/>
              </a:rPr>
              <a:t>LON-CAPA Architecture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98763" y="1752600"/>
            <a:ext cx="2840037" cy="213360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03763" y="3124200"/>
            <a:ext cx="2840037" cy="213360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52600" y="3581400"/>
            <a:ext cx="2840038" cy="213360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9763" y="1752600"/>
            <a:ext cx="1308100" cy="130810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8363" y="1905000"/>
            <a:ext cx="1308100" cy="130810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2113" y="3886200"/>
            <a:ext cx="1308100" cy="130810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1300" y="2971800"/>
            <a:ext cx="1308100" cy="130810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0900" y="3352800"/>
            <a:ext cx="1308100" cy="130810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21516" name="Picture 12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86600" y="685800"/>
            <a:ext cx="1447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7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77163" y="2900363"/>
            <a:ext cx="1214437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8" name="Picture 1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3400" y="1371600"/>
            <a:ext cx="1290638" cy="129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9" name="Picture 15"/>
          <p:cNvPicPr>
            <a:picLocks noChangeAspect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800600"/>
            <a:ext cx="18224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20" name="TextBox 16"/>
          <p:cNvSpPr txBox="1">
            <a:spLocks noChangeArrowheads="1"/>
          </p:cNvSpPr>
          <p:nvPr/>
        </p:nvSpPr>
        <p:spPr bwMode="auto">
          <a:xfrm>
            <a:off x="388938" y="5172075"/>
            <a:ext cx="10572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WWW</a:t>
            </a:r>
          </a:p>
        </p:txBody>
      </p:sp>
      <p:sp>
        <p:nvSpPr>
          <p:cNvPr id="21521" name="TextBox 18"/>
          <p:cNvSpPr txBox="1">
            <a:spLocks noChangeArrowheads="1"/>
          </p:cNvSpPr>
          <p:nvPr/>
        </p:nvSpPr>
        <p:spPr bwMode="auto">
          <a:xfrm rot="1831445">
            <a:off x="2509838" y="3222625"/>
            <a:ext cx="16081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Campus A</a:t>
            </a:r>
          </a:p>
        </p:txBody>
      </p:sp>
      <p:sp>
        <p:nvSpPr>
          <p:cNvPr id="21522" name="TextBox 19"/>
          <p:cNvSpPr txBox="1">
            <a:spLocks noChangeArrowheads="1"/>
          </p:cNvSpPr>
          <p:nvPr/>
        </p:nvSpPr>
        <p:spPr bwMode="auto">
          <a:xfrm rot="1831445">
            <a:off x="4502150" y="4643438"/>
            <a:ext cx="16081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Campus B</a:t>
            </a:r>
          </a:p>
        </p:txBody>
      </p:sp>
      <p:sp>
        <p:nvSpPr>
          <p:cNvPr id="21523" name="TextBox 20"/>
          <p:cNvSpPr txBox="1">
            <a:spLocks noChangeArrowheads="1"/>
          </p:cNvSpPr>
          <p:nvPr/>
        </p:nvSpPr>
        <p:spPr bwMode="auto">
          <a:xfrm rot="1831445">
            <a:off x="1527175" y="5097463"/>
            <a:ext cx="16383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Campus C</a:t>
            </a:r>
          </a:p>
        </p:txBody>
      </p:sp>
      <p:sp>
        <p:nvSpPr>
          <p:cNvPr id="22" name="Left-Right-Up Arrow 21"/>
          <p:cNvSpPr/>
          <p:nvPr/>
        </p:nvSpPr>
        <p:spPr bwMode="auto">
          <a:xfrm rot="20469067">
            <a:off x="3100388" y="2659063"/>
            <a:ext cx="2819400" cy="1919287"/>
          </a:xfrm>
          <a:prstGeom prst="leftRightUpArrow">
            <a:avLst/>
          </a:prstGeom>
          <a:solidFill>
            <a:srgbClr val="FF6600">
              <a:alpha val="8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/>
              <a:t>Interserver</a:t>
            </a:r>
          </a:p>
        </p:txBody>
      </p:sp>
      <p:sp>
        <p:nvSpPr>
          <p:cNvPr id="23" name="Left-Right Arrow 22"/>
          <p:cNvSpPr/>
          <p:nvPr/>
        </p:nvSpPr>
        <p:spPr bwMode="auto">
          <a:xfrm rot="907672">
            <a:off x="1463675" y="2005013"/>
            <a:ext cx="1981200" cy="381000"/>
          </a:xfrm>
          <a:prstGeom prst="leftRightArrow">
            <a:avLst/>
          </a:prstGeom>
          <a:solidFill>
            <a:srgbClr val="FFFF00">
              <a:alpha val="8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4" name="Left-Right Arrow 23"/>
          <p:cNvSpPr/>
          <p:nvPr/>
        </p:nvSpPr>
        <p:spPr bwMode="auto">
          <a:xfrm rot="20878315">
            <a:off x="4195763" y="1749425"/>
            <a:ext cx="3190875" cy="381000"/>
          </a:xfrm>
          <a:prstGeom prst="leftRightArrow">
            <a:avLst/>
          </a:prstGeom>
          <a:solidFill>
            <a:srgbClr val="FFFF00">
              <a:alpha val="8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/>
              <a:t>Web</a:t>
            </a:r>
          </a:p>
        </p:txBody>
      </p:sp>
      <p:sp>
        <p:nvSpPr>
          <p:cNvPr id="25" name="Left-Right Arrow 24"/>
          <p:cNvSpPr/>
          <p:nvPr/>
        </p:nvSpPr>
        <p:spPr bwMode="auto">
          <a:xfrm rot="19855670">
            <a:off x="922338" y="5241925"/>
            <a:ext cx="2543175" cy="381000"/>
          </a:xfrm>
          <a:prstGeom prst="leftRightArrow">
            <a:avLst/>
          </a:prstGeom>
          <a:solidFill>
            <a:srgbClr val="FFFF00">
              <a:alpha val="8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6" name="Left-Right Arrow 25"/>
          <p:cNvSpPr/>
          <p:nvPr/>
        </p:nvSpPr>
        <p:spPr bwMode="auto">
          <a:xfrm>
            <a:off x="6019800" y="3124200"/>
            <a:ext cx="1981200" cy="381000"/>
          </a:xfrm>
          <a:prstGeom prst="leftRightArrow">
            <a:avLst/>
          </a:prstGeom>
          <a:solidFill>
            <a:srgbClr val="FFFF00">
              <a:alpha val="8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1529" name="TextBox 26"/>
          <p:cNvSpPr txBox="1">
            <a:spLocks noChangeArrowheads="1"/>
          </p:cNvSpPr>
          <p:nvPr/>
        </p:nvSpPr>
        <p:spPr bwMode="auto">
          <a:xfrm>
            <a:off x="0" y="6396038"/>
            <a:ext cx="26860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Student Computer</a:t>
            </a:r>
          </a:p>
        </p:txBody>
      </p:sp>
      <p:sp>
        <p:nvSpPr>
          <p:cNvPr id="21530" name="TextBox 27"/>
          <p:cNvSpPr txBox="1">
            <a:spLocks noChangeArrowheads="1"/>
          </p:cNvSpPr>
          <p:nvPr/>
        </p:nvSpPr>
        <p:spPr bwMode="auto">
          <a:xfrm>
            <a:off x="152400" y="2590800"/>
            <a:ext cx="15367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Instructor</a:t>
            </a:r>
            <a:br>
              <a:rPr lang="en-US"/>
            </a:br>
            <a:r>
              <a:rPr lang="en-US"/>
              <a:t>Computer</a:t>
            </a:r>
          </a:p>
        </p:txBody>
      </p:sp>
      <p:sp>
        <p:nvSpPr>
          <p:cNvPr id="21531" name="TextBox 28"/>
          <p:cNvSpPr txBox="1">
            <a:spLocks noChangeArrowheads="1"/>
          </p:cNvSpPr>
          <p:nvPr/>
        </p:nvSpPr>
        <p:spPr bwMode="auto">
          <a:xfrm>
            <a:off x="685800" y="1676400"/>
            <a:ext cx="762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WWW</a:t>
            </a:r>
          </a:p>
        </p:txBody>
      </p:sp>
      <p:sp>
        <p:nvSpPr>
          <p:cNvPr id="21532" name="TextBox 29"/>
          <p:cNvSpPr txBox="1">
            <a:spLocks noChangeArrowheads="1"/>
          </p:cNvSpPr>
          <p:nvPr/>
        </p:nvSpPr>
        <p:spPr bwMode="auto">
          <a:xfrm>
            <a:off x="4572000" y="5581650"/>
            <a:ext cx="44958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/>
              <a:t>Inter-Institutional</a:t>
            </a:r>
            <a:br>
              <a:rPr lang="en-US"/>
            </a:br>
            <a:r>
              <a:rPr lang="en-US"/>
              <a:t>Network of Servers Connecting Universities and Schools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/>
          </p:cNvSpPr>
          <p:nvPr/>
        </p:nvSpPr>
        <p:spPr bwMode="auto">
          <a:xfrm>
            <a:off x="53975" y="965200"/>
            <a:ext cx="4500563" cy="3695700"/>
          </a:xfrm>
          <a:prstGeom prst="rect">
            <a:avLst/>
          </a:prstGeom>
          <a:solidFill>
            <a:srgbClr val="CCFFCC">
              <a:alpha val="89803"/>
            </a:srgbClr>
          </a:solidFill>
          <a:ln w="25400">
            <a:solidFill>
              <a:srgbClr val="FFFFFF">
                <a:alpha val="89803"/>
              </a:srgbClr>
            </a:solidFill>
            <a:miter lim="800000"/>
            <a:headEnd/>
            <a:tailEnd/>
          </a:ln>
        </p:spPr>
        <p:txBody>
          <a:bodyPr wrap="none" lIns="64291" tIns="32146" rIns="64291" bIns="32146" anchor="ctr">
            <a:prstTxWarp prst="textNoShape">
              <a:avLst/>
            </a:prstTxWarp>
          </a:bodyPr>
          <a:lstStyle/>
          <a:p>
            <a:pPr algn="r" defTabSz="642938" eaLnBrk="1" hangingPunct="1"/>
            <a:r>
              <a:rPr lang="en-US" sz="3000">
                <a:latin typeface="Lucida Handwriting" charset="0"/>
              </a:rPr>
              <a:t>  </a:t>
            </a:r>
            <a:r>
              <a:rPr lang="en-US" sz="3000"/>
              <a:t>Campus A</a:t>
            </a:r>
          </a:p>
        </p:txBody>
      </p:sp>
      <p:sp>
        <p:nvSpPr>
          <p:cNvPr id="24579" name="Rectangle 3"/>
          <p:cNvSpPr>
            <a:spLocks/>
          </p:cNvSpPr>
          <p:nvPr/>
        </p:nvSpPr>
        <p:spPr bwMode="auto">
          <a:xfrm>
            <a:off x="4608513" y="965200"/>
            <a:ext cx="4500562" cy="3695700"/>
          </a:xfrm>
          <a:prstGeom prst="rect">
            <a:avLst/>
          </a:prstGeom>
          <a:solidFill>
            <a:srgbClr val="FFCC99">
              <a:alpha val="89803"/>
            </a:srgbClr>
          </a:solidFill>
          <a:ln w="25400">
            <a:solidFill>
              <a:srgbClr val="FFFFFF">
                <a:alpha val="89803"/>
              </a:srgbClr>
            </a:solidFill>
            <a:miter lim="800000"/>
            <a:headEnd/>
            <a:tailEnd/>
          </a:ln>
        </p:spPr>
        <p:txBody>
          <a:bodyPr wrap="none" lIns="64291" tIns="32146" rIns="64291" bIns="32146" anchor="ctr">
            <a:prstTxWarp prst="textNoShape">
              <a:avLst/>
            </a:prstTxWarp>
          </a:bodyPr>
          <a:lstStyle/>
          <a:p>
            <a:pPr algn="r" defTabSz="642938" eaLnBrk="1" hangingPunct="1"/>
            <a:r>
              <a:rPr lang="en-US" sz="3000">
                <a:latin typeface="Lucida Handwriting" charset="0"/>
              </a:rPr>
              <a:t>  </a:t>
            </a:r>
            <a:r>
              <a:rPr lang="en-US" sz="3000"/>
              <a:t>Campus B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762000"/>
          </a:xfrm>
        </p:spPr>
        <p:txBody>
          <a:bodyPr/>
          <a:lstStyle/>
          <a:p>
            <a:pPr eaLnBrk="1" hangingPunct="1"/>
            <a:r>
              <a:rPr lang="de-DE">
                <a:ea typeface="ＭＳ Ｐゴシック" charset="-128"/>
                <a:cs typeface="ＭＳ Ｐゴシック" charset="-128"/>
              </a:rPr>
              <a:t>LON-CAPA Architecture</a:t>
            </a:r>
          </a:p>
        </p:txBody>
      </p:sp>
      <p:grpSp>
        <p:nvGrpSpPr>
          <p:cNvPr id="24581" name="Group 5"/>
          <p:cNvGrpSpPr>
            <a:grpSpLocks/>
          </p:cNvGrpSpPr>
          <p:nvPr/>
        </p:nvGrpSpPr>
        <p:grpSpPr bwMode="auto">
          <a:xfrm>
            <a:off x="160338" y="965200"/>
            <a:ext cx="8786812" cy="5518150"/>
            <a:chOff x="144" y="864"/>
            <a:chExt cx="7872" cy="4944"/>
          </a:xfrm>
        </p:grpSpPr>
        <p:sp>
          <p:nvSpPr>
            <p:cNvPr id="8198" name="Rectangle 6"/>
            <p:cNvSpPr>
              <a:spLocks/>
            </p:cNvSpPr>
            <p:nvPr/>
          </p:nvSpPr>
          <p:spPr bwMode="auto">
            <a:xfrm>
              <a:off x="144" y="4512"/>
              <a:ext cx="7872" cy="1296"/>
            </a:xfrm>
            <a:prstGeom prst="rect">
              <a:avLst/>
            </a:prstGeom>
            <a:solidFill>
              <a:srgbClr val="99CC00">
                <a:alpha val="89999"/>
              </a:srgbClr>
            </a:solidFill>
            <a:ln w="25400">
              <a:solidFill>
                <a:srgbClr val="FFFFFF">
                  <a:alpha val="89999"/>
                </a:srgbClr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11046" tIns="5524" rIns="11046" bIns="5524" anchor="ctr">
              <a:prstTxWarp prst="textNoShape">
                <a:avLst/>
              </a:prstTxWarp>
            </a:bodyPr>
            <a:lstStyle/>
            <a:p>
              <a:pPr algn="ctr" defTabSz="642938" eaLnBrk="1" hangingPunct="1">
                <a:defRPr/>
              </a:pPr>
              <a:endParaRPr lang="de-DE" sz="3000">
                <a:solidFill>
                  <a:srgbClr val="FFFFFF"/>
                </a:solidFill>
                <a:latin typeface="Chalkboard" charset="0"/>
              </a:endParaRPr>
            </a:p>
          </p:txBody>
        </p:sp>
        <p:sp>
          <p:nvSpPr>
            <p:cNvPr id="24583" name="Text Box 7"/>
            <p:cNvSpPr txBox="1">
              <a:spLocks/>
            </p:cNvSpPr>
            <p:nvPr/>
          </p:nvSpPr>
          <p:spPr bwMode="auto">
            <a:xfrm>
              <a:off x="478" y="4656"/>
              <a:ext cx="7168" cy="98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11046" tIns="5524" rIns="11046" bIns="5524" anchor="ctr">
              <a:prstTxWarp prst="textNoShape">
                <a:avLst/>
              </a:prstTxWarp>
            </a:bodyPr>
            <a:lstStyle/>
            <a:p>
              <a:pPr algn="ctr" defTabSz="642938" eaLnBrk="1" hangingPunct="1"/>
              <a:r>
                <a:rPr lang="de-DE" sz="3400" dirty="0" err="1"/>
                <a:t>Shared</a:t>
              </a:r>
              <a:r>
                <a:rPr lang="de-DE" sz="3400" dirty="0"/>
                <a:t> </a:t>
              </a:r>
              <a:r>
                <a:rPr lang="de-DE" sz="3400" dirty="0" err="1"/>
                <a:t>Cross-</a:t>
              </a:r>
              <a:r>
                <a:rPr lang="de-DE" sz="3400" dirty="0" err="1" smtClean="0"/>
                <a:t>Institutional</a:t>
              </a:r>
              <a:r>
                <a:rPr lang="de-DE" sz="3400" dirty="0" smtClean="0"/>
                <a:t/>
              </a:r>
              <a:br>
                <a:rPr lang="de-DE" sz="3400" dirty="0" smtClean="0"/>
              </a:br>
              <a:r>
                <a:rPr lang="de-DE" sz="3400" dirty="0" smtClean="0"/>
                <a:t>Digital </a:t>
              </a:r>
              <a:r>
                <a:rPr lang="de-DE" sz="3400" dirty="0" err="1" smtClean="0"/>
                <a:t>Resource</a:t>
              </a:r>
              <a:r>
                <a:rPr lang="de-DE" sz="3400" dirty="0" smtClean="0"/>
                <a:t> Library</a:t>
              </a:r>
              <a:endParaRPr lang="de-DE" sz="3400" dirty="0"/>
            </a:p>
          </p:txBody>
        </p:sp>
        <p:sp>
          <p:nvSpPr>
            <p:cNvPr id="8200" name="Rectangle 8"/>
            <p:cNvSpPr>
              <a:spLocks/>
            </p:cNvSpPr>
            <p:nvPr/>
          </p:nvSpPr>
          <p:spPr bwMode="auto">
            <a:xfrm>
              <a:off x="192" y="2736"/>
              <a:ext cx="3648" cy="1249"/>
            </a:xfrm>
            <a:prstGeom prst="rect">
              <a:avLst/>
            </a:prstGeom>
            <a:blipFill dpi="0" rotWithShape="0">
              <a:blip r:embed="rId3">
                <a:alphaModFix amt="90000"/>
              </a:blip>
              <a:srcRect/>
              <a:tile tx="0" ty="0" sx="100000" sy="100000" flip="none" algn="tl"/>
            </a:blipFill>
            <a:ln w="25400">
              <a:solidFill>
                <a:srgbClr val="FFFFFF">
                  <a:alpha val="89999"/>
                </a:srgbClr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11046" tIns="5524" rIns="11046" bIns="5524" anchor="ctr">
              <a:prstTxWarp prst="textNoShape">
                <a:avLst/>
              </a:prstTxWarp>
            </a:bodyPr>
            <a:lstStyle/>
            <a:p>
              <a:pPr algn="ctr" defTabSz="642938" eaLnBrk="1" hangingPunct="1">
                <a:defRPr/>
              </a:pPr>
              <a:r>
                <a:rPr lang="de-DE" sz="3000" dirty="0" err="1"/>
                <a:t>Resource</a:t>
              </a:r>
              <a:r>
                <a:rPr lang="de-DE" sz="3000" dirty="0"/>
                <a:t> </a:t>
              </a:r>
              <a:r>
                <a:rPr lang="de-DE" sz="3000" dirty="0" err="1" smtClean="0"/>
                <a:t>Assembly</a:t>
              </a:r>
              <a:endParaRPr lang="de-DE" sz="3000" dirty="0"/>
            </a:p>
          </p:txBody>
        </p:sp>
        <p:sp>
          <p:nvSpPr>
            <p:cNvPr id="8201" name="Rectangle 9"/>
            <p:cNvSpPr>
              <a:spLocks/>
            </p:cNvSpPr>
            <p:nvPr/>
          </p:nvSpPr>
          <p:spPr bwMode="auto">
            <a:xfrm>
              <a:off x="192" y="1632"/>
              <a:ext cx="3648" cy="576"/>
            </a:xfrm>
            <a:prstGeom prst="rect">
              <a:avLst/>
            </a:prstGeom>
            <a:solidFill>
              <a:srgbClr val="FFFF00">
                <a:alpha val="89999"/>
              </a:srgbClr>
            </a:solidFill>
            <a:ln w="25400">
              <a:solidFill>
                <a:srgbClr val="FFFFFF">
                  <a:alpha val="89999"/>
                </a:srgbClr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11046" tIns="5524" rIns="11046" bIns="5524" anchor="ctr">
              <a:prstTxWarp prst="textNoShape">
                <a:avLst/>
              </a:prstTxWarp>
            </a:bodyPr>
            <a:lstStyle/>
            <a:p>
              <a:pPr algn="ctr" defTabSz="642938" eaLnBrk="1" hangingPunct="1">
                <a:defRPr/>
              </a:pPr>
              <a:r>
                <a:rPr lang="de-DE" sz="3000"/>
                <a:t>Course Management</a:t>
              </a:r>
              <a:endParaRPr lang="en-US" sz="3000"/>
            </a:p>
          </p:txBody>
        </p:sp>
        <p:sp>
          <p:nvSpPr>
            <p:cNvPr id="8202" name="AutoShape 10"/>
            <p:cNvSpPr>
              <a:spLocks/>
            </p:cNvSpPr>
            <p:nvPr/>
          </p:nvSpPr>
          <p:spPr bwMode="auto">
            <a:xfrm>
              <a:off x="1152" y="3936"/>
              <a:ext cx="528" cy="624"/>
            </a:xfrm>
            <a:prstGeom prst="upArrow">
              <a:avLst>
                <a:gd name="adj1" fmla="val 50000"/>
                <a:gd name="adj2" fmla="val 29545"/>
              </a:avLst>
            </a:prstGeom>
            <a:gradFill rotWithShape="0">
              <a:gsLst>
                <a:gs pos="0">
                  <a:schemeClr val="hlink"/>
                </a:gs>
                <a:gs pos="50000">
                  <a:schemeClr val="accent1"/>
                </a:gs>
                <a:gs pos="100000">
                  <a:schemeClr val="hlink"/>
                </a:gs>
              </a:gsLst>
              <a:lin ang="0" scaled="1"/>
            </a:gradFill>
            <a:ln w="25400">
              <a:solidFill>
                <a:srgbClr val="FFFFFF">
                  <a:alpha val="89999"/>
                </a:srgbClr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11046" tIns="5524" rIns="11046" bIns="5524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203" name="AutoShape 11"/>
            <p:cNvSpPr>
              <a:spLocks/>
            </p:cNvSpPr>
            <p:nvPr/>
          </p:nvSpPr>
          <p:spPr bwMode="auto">
            <a:xfrm>
              <a:off x="1680" y="2160"/>
              <a:ext cx="528" cy="624"/>
            </a:xfrm>
            <a:prstGeom prst="upArrow">
              <a:avLst>
                <a:gd name="adj1" fmla="val 50000"/>
                <a:gd name="adj2" fmla="val 29545"/>
              </a:avLst>
            </a:prstGeom>
            <a:gradFill rotWithShape="0">
              <a:gsLst>
                <a:gs pos="0">
                  <a:srgbClr val="FFFF00"/>
                </a:gs>
                <a:gs pos="50000">
                  <a:schemeClr val="accent1"/>
                </a:gs>
                <a:gs pos="100000">
                  <a:srgbClr val="FFFF00"/>
                </a:gs>
              </a:gsLst>
              <a:lin ang="0" scaled="1"/>
            </a:gradFill>
            <a:ln w="25400">
              <a:solidFill>
                <a:srgbClr val="FFFFFF">
                  <a:alpha val="89999"/>
                </a:srgbClr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11046" tIns="5524" rIns="11046" bIns="5524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204" name="AutoShape 12"/>
            <p:cNvSpPr>
              <a:spLocks/>
            </p:cNvSpPr>
            <p:nvPr/>
          </p:nvSpPr>
          <p:spPr bwMode="auto">
            <a:xfrm flipV="1">
              <a:off x="2400" y="3936"/>
              <a:ext cx="529" cy="624"/>
            </a:xfrm>
            <a:prstGeom prst="upArrow">
              <a:avLst>
                <a:gd name="adj1" fmla="val 50000"/>
                <a:gd name="adj2" fmla="val 29545"/>
              </a:avLst>
            </a:prstGeom>
            <a:gradFill rotWithShape="0">
              <a:gsLst>
                <a:gs pos="0">
                  <a:schemeClr val="hlink"/>
                </a:gs>
                <a:gs pos="50000">
                  <a:schemeClr val="accent1"/>
                </a:gs>
                <a:gs pos="100000">
                  <a:schemeClr val="hlink"/>
                </a:gs>
              </a:gsLst>
              <a:lin ang="0" scaled="1"/>
            </a:gradFill>
            <a:ln w="25400">
              <a:solidFill>
                <a:srgbClr val="FFFFFF">
                  <a:alpha val="89999"/>
                </a:srgbClr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11046" tIns="5524" rIns="11046" bIns="5524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24589" name="Picture 13"/>
            <p:cNvPicPr>
              <a:picLocks noChangeAspect="1" noChangeArrowheads="1"/>
            </p:cNvPicPr>
            <p:nvPr/>
          </p:nvPicPr>
          <mc:AlternateContent xmlns:ma="http://schemas.microsoft.com/office/mac/drawingml/2008/main">
            <mc:Choice Requires="ma">
              <p:blipFill>
                <a:blip r:embed="rId4"/>
                <a:srcRect/>
                <a:stretch>
                  <a:fillRect/>
                </a:stretch>
              </p:blipFill>
            </mc:Choice>
  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  <p:blipFill>
                <a:blip r:embed="rId5"/>
                <a:srcRect/>
                <a:stretch>
                  <a:fillRect/>
                </a:stretch>
              </p:blipFill>
            </mc:Fallback>
          </mc:AlternateContent>
          <p:spPr bwMode="auto">
            <a:xfrm>
              <a:off x="672" y="912"/>
              <a:ext cx="367" cy="7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90" name="Picture 14"/>
            <p:cNvPicPr>
              <a:picLocks noChangeAspect="1" noChangeArrowheads="1"/>
            </p:cNvPicPr>
            <p:nvPr/>
          </p:nvPicPr>
          <mc:AlternateContent xmlns:ma="http://schemas.microsoft.com/office/mac/drawingml/2008/main">
            <mc:Choice Requires="ma">
              <p:blipFill>
                <a:blip r:embed="rId6"/>
                <a:srcRect/>
                <a:stretch>
                  <a:fillRect/>
                </a:stretch>
              </p:blipFill>
            </mc:Choice>
  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  <p:blipFill>
                <a:blip r:embed="rId7"/>
                <a:srcRect/>
                <a:stretch>
                  <a:fillRect/>
                </a:stretch>
              </p:blipFill>
            </mc:Fallback>
          </mc:AlternateContent>
          <p:spPr bwMode="auto">
            <a:xfrm>
              <a:off x="2784" y="1056"/>
              <a:ext cx="379" cy="4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91" name="Picture 15"/>
            <p:cNvPicPr>
              <a:picLocks noChangeAspect="1" noChangeArrowheads="1"/>
            </p:cNvPicPr>
            <p:nvPr/>
          </p:nvPicPr>
          <mc:AlternateContent xmlns:ma="http://schemas.microsoft.com/office/mac/drawingml/2008/main">
            <mc:Choice Requires="ma">
              <p:blipFill>
                <a:blip r:embed="rId8"/>
                <a:srcRect/>
                <a:stretch>
                  <a:fillRect/>
                </a:stretch>
              </p:blipFill>
            </mc:Choice>
  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  <p:blipFill>
                <a:blip r:embed="rId9"/>
                <a:srcRect/>
                <a:stretch>
                  <a:fillRect/>
                </a:stretch>
              </p:blipFill>
            </mc:Fallback>
          </mc:AlternateContent>
          <p:spPr bwMode="auto">
            <a:xfrm>
              <a:off x="1296" y="864"/>
              <a:ext cx="329" cy="6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92" name="Picture 16"/>
            <p:cNvPicPr>
              <a:picLocks noChangeAspect="1" noChangeArrowheads="1"/>
            </p:cNvPicPr>
            <p:nvPr/>
          </p:nvPicPr>
          <mc:AlternateContent xmlns:ma="http://schemas.microsoft.com/office/mac/drawingml/2008/main">
            <mc:Choice Requires="ma">
              <p:blipFill>
                <a:blip r:embed="rId10"/>
                <a:srcRect/>
                <a:stretch>
                  <a:fillRect/>
                </a:stretch>
              </p:blipFill>
            </mc:Choice>
  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  <p:blipFill>
                <a:blip r:embed="rId11"/>
                <a:srcRect/>
                <a:stretch>
                  <a:fillRect/>
                </a:stretch>
              </p:blipFill>
            </mc:Fallback>
          </mc:AlternateContent>
          <p:spPr bwMode="auto">
            <a:xfrm>
              <a:off x="1632" y="960"/>
              <a:ext cx="365" cy="4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93" name="Picture 17"/>
            <p:cNvPicPr>
              <a:picLocks noChangeAspect="1" noChangeArrowheads="1"/>
            </p:cNvPicPr>
            <p:nvPr/>
          </p:nvPicPr>
          <mc:AlternateContent xmlns:ma="http://schemas.microsoft.com/office/mac/drawingml/2008/main">
            <mc:Choice Requires="ma">
              <p:blipFill>
                <a:blip r:embed="rId12"/>
                <a:srcRect/>
                <a:stretch>
                  <a:fillRect/>
                </a:stretch>
              </p:blipFill>
            </mc:Choice>
  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  <p:blipFill>
                <a:blip r:embed="rId13"/>
                <a:srcRect/>
                <a:stretch>
                  <a:fillRect/>
                </a:stretch>
              </p:blipFill>
            </mc:Fallback>
          </mc:AlternateContent>
          <p:spPr bwMode="auto">
            <a:xfrm>
              <a:off x="2064" y="960"/>
              <a:ext cx="256" cy="5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94" name="Picture 18"/>
            <p:cNvPicPr>
              <a:picLocks noChangeAspect="1" noChangeArrowheads="1"/>
            </p:cNvPicPr>
            <p:nvPr/>
          </p:nvPicPr>
          <mc:AlternateContent xmlns:ma="http://schemas.microsoft.com/office/mac/drawingml/2008/main">
            <mc:Choice Requires="ma">
              <p:blipFill>
                <a:blip r:embed="rId14"/>
                <a:srcRect/>
                <a:stretch>
                  <a:fillRect/>
                </a:stretch>
              </p:blipFill>
            </mc:Choice>
  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  <p:blipFill>
                <a:blip r:embed="rId15"/>
                <a:srcRect/>
                <a:stretch>
                  <a:fillRect/>
                </a:stretch>
              </p:blipFill>
            </mc:Fallback>
          </mc:AlternateContent>
          <p:spPr bwMode="auto">
            <a:xfrm>
              <a:off x="2386" y="912"/>
              <a:ext cx="441" cy="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11" name="Rectangle 19"/>
            <p:cNvSpPr>
              <a:spLocks/>
            </p:cNvSpPr>
            <p:nvPr/>
          </p:nvSpPr>
          <p:spPr bwMode="auto">
            <a:xfrm>
              <a:off x="4368" y="2736"/>
              <a:ext cx="3648" cy="1249"/>
            </a:xfrm>
            <a:prstGeom prst="rect">
              <a:avLst/>
            </a:prstGeom>
            <a:blipFill dpi="0" rotWithShape="0">
              <a:blip r:embed="rId3">
                <a:alphaModFix amt="90000"/>
              </a:blip>
              <a:srcRect/>
              <a:tile tx="0" ty="0" sx="100000" sy="100000" flip="none" algn="tl"/>
            </a:blipFill>
            <a:ln w="25400">
              <a:solidFill>
                <a:srgbClr val="FFFFFF">
                  <a:alpha val="89999"/>
                </a:srgbClr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11046" tIns="5524" rIns="11046" bIns="5524" anchor="ctr">
              <a:prstTxWarp prst="textNoShape">
                <a:avLst/>
              </a:prstTxWarp>
            </a:bodyPr>
            <a:lstStyle/>
            <a:p>
              <a:pPr algn="ctr" defTabSz="642938" eaLnBrk="1" hangingPunct="1">
                <a:defRPr/>
              </a:pPr>
              <a:r>
                <a:rPr lang="de-DE" sz="3000" dirty="0" err="1"/>
                <a:t>Resource</a:t>
              </a:r>
              <a:r>
                <a:rPr lang="de-DE" sz="3000" dirty="0"/>
                <a:t> </a:t>
              </a:r>
              <a:r>
                <a:rPr lang="de-DE" sz="3000" dirty="0" err="1" smtClean="0"/>
                <a:t>Assembly</a:t>
              </a:r>
              <a:endParaRPr lang="de-DE" sz="3000" dirty="0"/>
            </a:p>
          </p:txBody>
        </p:sp>
        <p:sp>
          <p:nvSpPr>
            <p:cNvPr id="8212" name="Rectangle 20"/>
            <p:cNvSpPr>
              <a:spLocks/>
            </p:cNvSpPr>
            <p:nvPr/>
          </p:nvSpPr>
          <p:spPr bwMode="auto">
            <a:xfrm>
              <a:off x="4368" y="1632"/>
              <a:ext cx="3648" cy="576"/>
            </a:xfrm>
            <a:prstGeom prst="rect">
              <a:avLst/>
            </a:prstGeom>
            <a:solidFill>
              <a:srgbClr val="FFFF00">
                <a:alpha val="89999"/>
              </a:srgbClr>
            </a:solidFill>
            <a:ln w="25400">
              <a:solidFill>
                <a:srgbClr val="FFFFFF">
                  <a:alpha val="89999"/>
                </a:srgbClr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11046" tIns="5524" rIns="11046" bIns="5524" anchor="ctr">
              <a:prstTxWarp prst="textNoShape">
                <a:avLst/>
              </a:prstTxWarp>
            </a:bodyPr>
            <a:lstStyle/>
            <a:p>
              <a:pPr algn="ctr" defTabSz="642938" eaLnBrk="1" hangingPunct="1">
                <a:defRPr/>
              </a:pPr>
              <a:r>
                <a:rPr lang="de-DE" sz="3000"/>
                <a:t>Course Management</a:t>
              </a:r>
              <a:endParaRPr lang="en-US" sz="3000"/>
            </a:p>
          </p:txBody>
        </p:sp>
        <p:sp>
          <p:nvSpPr>
            <p:cNvPr id="8213" name="AutoShape 21"/>
            <p:cNvSpPr>
              <a:spLocks/>
            </p:cNvSpPr>
            <p:nvPr/>
          </p:nvSpPr>
          <p:spPr bwMode="auto">
            <a:xfrm>
              <a:off x="5328" y="3936"/>
              <a:ext cx="528" cy="624"/>
            </a:xfrm>
            <a:prstGeom prst="upArrow">
              <a:avLst>
                <a:gd name="adj1" fmla="val 50000"/>
                <a:gd name="adj2" fmla="val 29545"/>
              </a:avLst>
            </a:prstGeom>
            <a:gradFill rotWithShape="0">
              <a:gsLst>
                <a:gs pos="0">
                  <a:schemeClr val="hlink"/>
                </a:gs>
                <a:gs pos="50000">
                  <a:schemeClr val="accent1"/>
                </a:gs>
                <a:gs pos="100000">
                  <a:schemeClr val="hlink"/>
                </a:gs>
              </a:gsLst>
              <a:lin ang="0" scaled="1"/>
            </a:gradFill>
            <a:ln w="25400">
              <a:solidFill>
                <a:srgbClr val="FFFFFF">
                  <a:alpha val="89999"/>
                </a:srgbClr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11046" tIns="5524" rIns="11046" bIns="5524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214" name="AutoShape 22"/>
            <p:cNvSpPr>
              <a:spLocks/>
            </p:cNvSpPr>
            <p:nvPr/>
          </p:nvSpPr>
          <p:spPr bwMode="auto">
            <a:xfrm>
              <a:off x="5856" y="2160"/>
              <a:ext cx="529" cy="624"/>
            </a:xfrm>
            <a:prstGeom prst="upArrow">
              <a:avLst>
                <a:gd name="adj1" fmla="val 50000"/>
                <a:gd name="adj2" fmla="val 29545"/>
              </a:avLst>
            </a:prstGeom>
            <a:gradFill rotWithShape="0">
              <a:gsLst>
                <a:gs pos="0">
                  <a:srgbClr val="FFFF00"/>
                </a:gs>
                <a:gs pos="50000">
                  <a:schemeClr val="accent1"/>
                </a:gs>
                <a:gs pos="100000">
                  <a:srgbClr val="FFFF00"/>
                </a:gs>
              </a:gsLst>
              <a:lin ang="0" scaled="1"/>
            </a:gradFill>
            <a:ln w="25400">
              <a:solidFill>
                <a:srgbClr val="FFFFFF">
                  <a:alpha val="89999"/>
                </a:srgbClr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11046" tIns="5524" rIns="11046" bIns="5524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215" name="AutoShape 23"/>
            <p:cNvSpPr>
              <a:spLocks/>
            </p:cNvSpPr>
            <p:nvPr/>
          </p:nvSpPr>
          <p:spPr bwMode="auto">
            <a:xfrm flipV="1">
              <a:off x="6577" y="3936"/>
              <a:ext cx="528" cy="624"/>
            </a:xfrm>
            <a:prstGeom prst="upArrow">
              <a:avLst>
                <a:gd name="adj1" fmla="val 50000"/>
                <a:gd name="adj2" fmla="val 29545"/>
              </a:avLst>
            </a:prstGeom>
            <a:gradFill rotWithShape="0">
              <a:gsLst>
                <a:gs pos="0">
                  <a:schemeClr val="hlink"/>
                </a:gs>
                <a:gs pos="50000">
                  <a:schemeClr val="accent1"/>
                </a:gs>
                <a:gs pos="100000">
                  <a:schemeClr val="hlink"/>
                </a:gs>
              </a:gsLst>
              <a:lin ang="0" scaled="1"/>
            </a:gradFill>
            <a:ln w="25400">
              <a:solidFill>
                <a:srgbClr val="FFFFFF">
                  <a:alpha val="89999"/>
                </a:srgbClr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11046" tIns="5524" rIns="11046" bIns="5524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24600" name="Picture 24"/>
            <p:cNvPicPr>
              <a:picLocks noChangeAspect="1" noChangeArrowheads="1"/>
            </p:cNvPicPr>
            <p:nvPr/>
          </p:nvPicPr>
          <mc:AlternateContent xmlns:ma="http://schemas.microsoft.com/office/mac/drawingml/2008/main">
            <mc:Choice Requires="ma">
              <p:blipFill>
                <a:blip r:embed="rId4"/>
                <a:srcRect/>
                <a:stretch>
                  <a:fillRect/>
                </a:stretch>
              </p:blipFill>
            </mc:Choice>
  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  <p:blipFill>
                <a:blip r:embed="rId5"/>
                <a:srcRect/>
                <a:stretch>
                  <a:fillRect/>
                </a:stretch>
              </p:blipFill>
            </mc:Fallback>
          </mc:AlternateContent>
          <p:spPr bwMode="auto">
            <a:xfrm flipH="1">
              <a:off x="6000" y="1008"/>
              <a:ext cx="233" cy="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601" name="Picture 25"/>
            <p:cNvPicPr>
              <a:picLocks noChangeAspect="1" noChangeArrowheads="1"/>
            </p:cNvPicPr>
            <p:nvPr/>
          </p:nvPicPr>
          <mc:AlternateContent xmlns:ma="http://schemas.microsoft.com/office/mac/drawingml/2008/main">
            <mc:Choice Requires="ma">
              <p:blipFill>
                <a:blip r:embed="rId8"/>
                <a:srcRect/>
                <a:stretch>
                  <a:fillRect/>
                </a:stretch>
              </p:blipFill>
            </mc:Choice>
  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  <p:blipFill>
                <a:blip r:embed="rId9"/>
                <a:srcRect/>
                <a:stretch>
                  <a:fillRect/>
                </a:stretch>
              </p:blipFill>
            </mc:Fallback>
          </mc:AlternateContent>
          <p:spPr bwMode="auto">
            <a:xfrm>
              <a:off x="5472" y="864"/>
              <a:ext cx="329" cy="6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602" name="Picture 26"/>
            <p:cNvPicPr>
              <a:picLocks noChangeAspect="1" noChangeArrowheads="1"/>
            </p:cNvPicPr>
            <p:nvPr/>
          </p:nvPicPr>
          <mc:AlternateContent xmlns:ma="http://schemas.microsoft.com/office/mac/drawingml/2008/main">
            <mc:Choice Requires="ma">
              <p:blipFill>
                <a:blip r:embed="rId10"/>
                <a:srcRect/>
                <a:stretch>
                  <a:fillRect/>
                </a:stretch>
              </p:blipFill>
            </mc:Choice>
  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  <p:blipFill>
                <a:blip r:embed="rId11"/>
                <a:srcRect/>
                <a:stretch>
                  <a:fillRect/>
                </a:stretch>
              </p:blipFill>
            </mc:Fallback>
          </mc:AlternateContent>
          <p:spPr bwMode="auto">
            <a:xfrm>
              <a:off x="4925" y="912"/>
              <a:ext cx="480" cy="6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603" name="Picture 27"/>
            <p:cNvPicPr>
              <a:picLocks noChangeAspect="1" noChangeArrowheads="1"/>
            </p:cNvPicPr>
            <p:nvPr/>
          </p:nvPicPr>
          <mc:AlternateContent xmlns:ma="http://schemas.microsoft.com/office/mac/drawingml/2008/main">
            <mc:Choice Requires="ma">
              <p:blipFill>
                <a:blip r:embed="rId16"/>
                <a:srcRect/>
                <a:stretch>
                  <a:fillRect/>
                </a:stretch>
              </p:blipFill>
            </mc:Choice>
  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  <p:blipFill>
                <a:blip r:embed="rId17"/>
                <a:srcRect/>
                <a:stretch>
                  <a:fillRect/>
                </a:stretch>
              </p:blipFill>
            </mc:Fallback>
          </mc:AlternateContent>
          <p:spPr bwMode="auto">
            <a:xfrm>
              <a:off x="6288" y="864"/>
              <a:ext cx="834" cy="7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604" name="Picture 28"/>
            <p:cNvPicPr>
              <a:picLocks noChangeAspect="1" noChangeArrowheads="1"/>
            </p:cNvPicPr>
            <p:nvPr/>
          </p:nvPicPr>
          <mc:AlternateContent xmlns:ma="http://schemas.microsoft.com/office/mac/drawingml/2008/main">
            <mc:Choice Requires="ma">
              <p:blipFill>
                <a:blip r:embed="rId18"/>
                <a:srcRect/>
                <a:stretch>
                  <a:fillRect/>
                </a:stretch>
              </p:blipFill>
            </mc:Choice>
  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  <p:blipFill>
                <a:blip r:embed="rId19"/>
                <a:srcRect/>
                <a:stretch>
                  <a:fillRect/>
                </a:stretch>
              </p:blipFill>
            </mc:Fallback>
          </mc:AlternateContent>
          <p:spPr bwMode="auto">
            <a:xfrm>
              <a:off x="4560" y="864"/>
              <a:ext cx="247" cy="7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605" name="Picture 29"/>
            <p:cNvPicPr>
              <a:picLocks noChangeAspect="1" noChangeArrowheads="1"/>
            </p:cNvPicPr>
            <p:nvPr/>
          </p:nvPicPr>
          <mc:AlternateContent xmlns:ma="http://schemas.microsoft.com/office/mac/drawingml/2008/main">
            <mc:Choice Requires="ma">
              <p:blipFill>
                <a:blip r:embed="rId20"/>
                <a:srcRect/>
                <a:stretch>
                  <a:fillRect/>
                </a:stretch>
              </p:blipFill>
            </mc:Choice>
  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  <p:blipFill>
                <a:blip r:embed="rId21"/>
                <a:srcRect/>
                <a:stretch>
                  <a:fillRect/>
                </a:stretch>
              </p:blipFill>
            </mc:Fallback>
          </mc:AlternateContent>
          <p:spPr bwMode="auto">
            <a:xfrm>
              <a:off x="7056" y="912"/>
              <a:ext cx="757" cy="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/>
          </p:cNvSpPr>
          <p:nvPr/>
        </p:nvSpPr>
        <p:spPr bwMode="auto">
          <a:xfrm>
            <a:off x="53975" y="965200"/>
            <a:ext cx="4500563" cy="3695700"/>
          </a:xfrm>
          <a:prstGeom prst="rect">
            <a:avLst/>
          </a:prstGeom>
          <a:solidFill>
            <a:srgbClr val="CCFFCC">
              <a:alpha val="30196"/>
            </a:srgbClr>
          </a:solidFill>
          <a:ln w="25400">
            <a:solidFill>
              <a:srgbClr val="FFFFFF">
                <a:alpha val="89803"/>
              </a:srgbClr>
            </a:solidFill>
            <a:miter lim="800000"/>
            <a:headEnd/>
            <a:tailEnd/>
          </a:ln>
        </p:spPr>
        <p:txBody>
          <a:bodyPr wrap="none" lIns="64291" tIns="32146" rIns="64291" bIns="32146" anchor="ctr">
            <a:prstTxWarp prst="textNoShape">
              <a:avLst/>
            </a:prstTxWarp>
          </a:bodyPr>
          <a:lstStyle/>
          <a:p>
            <a:pPr algn="r" defTabSz="642938" eaLnBrk="1" hangingPunct="1"/>
            <a:r>
              <a:rPr lang="en-US" sz="3000">
                <a:latin typeface="Lucida Handwriting" charset="0"/>
              </a:rPr>
              <a:t>  </a:t>
            </a:r>
            <a:r>
              <a:rPr lang="en-US" sz="3000"/>
              <a:t>Campus A</a:t>
            </a:r>
          </a:p>
        </p:txBody>
      </p:sp>
      <p:sp>
        <p:nvSpPr>
          <p:cNvPr id="26627" name="Rectangle 3"/>
          <p:cNvSpPr>
            <a:spLocks/>
          </p:cNvSpPr>
          <p:nvPr/>
        </p:nvSpPr>
        <p:spPr bwMode="auto">
          <a:xfrm>
            <a:off x="4608513" y="965200"/>
            <a:ext cx="4500562" cy="3695700"/>
          </a:xfrm>
          <a:prstGeom prst="rect">
            <a:avLst/>
          </a:prstGeom>
          <a:solidFill>
            <a:srgbClr val="FFCC99">
              <a:alpha val="30196"/>
            </a:srgbClr>
          </a:solidFill>
          <a:ln w="25400">
            <a:solidFill>
              <a:srgbClr val="FFFFFF">
                <a:alpha val="89803"/>
              </a:srgbClr>
            </a:solidFill>
            <a:miter lim="800000"/>
            <a:headEnd/>
            <a:tailEnd/>
          </a:ln>
        </p:spPr>
        <p:txBody>
          <a:bodyPr wrap="none" lIns="64291" tIns="32146" rIns="64291" bIns="32146" anchor="ctr">
            <a:prstTxWarp prst="textNoShape">
              <a:avLst/>
            </a:prstTxWarp>
          </a:bodyPr>
          <a:lstStyle/>
          <a:p>
            <a:pPr algn="r" defTabSz="642938" eaLnBrk="1" hangingPunct="1"/>
            <a:r>
              <a:rPr lang="en-US" sz="3000">
                <a:latin typeface="Lucida Handwriting" charset="0"/>
              </a:rPr>
              <a:t>  </a:t>
            </a:r>
            <a:r>
              <a:rPr lang="en-US" sz="3000"/>
              <a:t>Campus B</a:t>
            </a:r>
          </a:p>
        </p:txBody>
      </p:sp>
      <p:sp>
        <p:nvSpPr>
          <p:cNvPr id="11269" name="Rectangle 5"/>
          <p:cNvSpPr>
            <a:spLocks/>
          </p:cNvSpPr>
          <p:nvPr/>
        </p:nvSpPr>
        <p:spPr bwMode="auto">
          <a:xfrm>
            <a:off x="160338" y="5037138"/>
            <a:ext cx="8786812" cy="1446212"/>
          </a:xfrm>
          <a:prstGeom prst="rect">
            <a:avLst/>
          </a:prstGeom>
          <a:solidFill>
            <a:srgbClr val="99CC00">
              <a:alpha val="89999"/>
            </a:srgbClr>
          </a:solidFill>
          <a:ln w="25400">
            <a:solidFill>
              <a:srgbClr val="FFFFFF">
                <a:alpha val="89999"/>
              </a:srgbClr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64291" tIns="32146" rIns="64291" bIns="32146" anchor="ctr">
            <a:prstTxWarp prst="textNoShape">
              <a:avLst/>
            </a:prstTxWarp>
          </a:bodyPr>
          <a:lstStyle/>
          <a:p>
            <a:pPr algn="ctr" defTabSz="642938" eaLnBrk="1" hangingPunct="1">
              <a:defRPr/>
            </a:pPr>
            <a:endParaRPr lang="de-DE" sz="3000">
              <a:solidFill>
                <a:srgbClr val="FFFFFF"/>
              </a:solidFill>
              <a:latin typeface="Chalkboard" charset="0"/>
            </a:endParaRPr>
          </a:p>
        </p:txBody>
      </p:sp>
      <p:sp>
        <p:nvSpPr>
          <p:cNvPr id="26629" name="Rectangle 7"/>
          <p:cNvSpPr>
            <a:spLocks/>
          </p:cNvSpPr>
          <p:nvPr/>
        </p:nvSpPr>
        <p:spPr bwMode="auto">
          <a:xfrm>
            <a:off x="214313" y="3054350"/>
            <a:ext cx="4071937" cy="1392238"/>
          </a:xfrm>
          <a:prstGeom prst="rect">
            <a:avLst/>
          </a:prstGeom>
          <a:blipFill dpi="0" rotWithShape="0">
            <a:blip r:embed="rId3">
              <a:alphaModFix amt="20000"/>
            </a:blip>
            <a:srcRect/>
            <a:tile tx="0" ty="0" sx="100000" sy="100000" flip="none" algn="tl"/>
          </a:blipFill>
          <a:ln w="25400">
            <a:solidFill>
              <a:srgbClr val="FFFFFF">
                <a:alpha val="20000"/>
              </a:srgbClr>
            </a:solidFill>
            <a:miter lim="800000"/>
            <a:headEnd/>
            <a:tailEnd/>
          </a:ln>
        </p:spPr>
        <p:txBody>
          <a:bodyPr wrap="none" lIns="64291" tIns="32146" rIns="64291" bIns="32146" anchor="ctr">
            <a:prstTxWarp prst="textNoShape">
              <a:avLst/>
            </a:prstTxWarp>
          </a:bodyPr>
          <a:lstStyle/>
          <a:p>
            <a:pPr algn="ctr" defTabSz="642938" eaLnBrk="1" hangingPunct="1"/>
            <a:r>
              <a:rPr lang="de-DE" sz="3000"/>
              <a:t>Resource Assembly</a:t>
            </a:r>
            <a:endParaRPr lang="en-US" sz="3000">
              <a:solidFill>
                <a:srgbClr val="FFFFFF"/>
              </a:solidFill>
            </a:endParaRPr>
          </a:p>
        </p:txBody>
      </p:sp>
      <p:sp>
        <p:nvSpPr>
          <p:cNvPr id="26630" name="Rectangle 8"/>
          <p:cNvSpPr>
            <a:spLocks/>
          </p:cNvSpPr>
          <p:nvPr/>
        </p:nvSpPr>
        <p:spPr bwMode="auto">
          <a:xfrm>
            <a:off x="214313" y="1822450"/>
            <a:ext cx="4071937" cy="642938"/>
          </a:xfrm>
          <a:prstGeom prst="rect">
            <a:avLst/>
          </a:prstGeom>
          <a:solidFill>
            <a:srgbClr val="FFFF00">
              <a:alpha val="20000"/>
            </a:srgbClr>
          </a:solidFill>
          <a:ln w="25400">
            <a:solidFill>
              <a:srgbClr val="FFFFFF">
                <a:alpha val="20000"/>
              </a:srgbClr>
            </a:solidFill>
            <a:miter lim="800000"/>
            <a:headEnd/>
            <a:tailEnd/>
          </a:ln>
        </p:spPr>
        <p:txBody>
          <a:bodyPr wrap="none" lIns="64291" tIns="32146" rIns="64291" bIns="32146" anchor="ctr">
            <a:prstTxWarp prst="textNoShape">
              <a:avLst/>
            </a:prstTxWarp>
          </a:bodyPr>
          <a:lstStyle/>
          <a:p>
            <a:pPr algn="ctr" defTabSz="642938" eaLnBrk="1" hangingPunct="1"/>
            <a:r>
              <a:rPr lang="de-DE" sz="3000"/>
              <a:t>Course Management</a:t>
            </a:r>
            <a:endParaRPr lang="en-US" sz="3000"/>
          </a:p>
        </p:txBody>
      </p:sp>
      <p:sp>
        <p:nvSpPr>
          <p:cNvPr id="11273" name="AutoShape 9"/>
          <p:cNvSpPr>
            <a:spLocks/>
          </p:cNvSpPr>
          <p:nvPr/>
        </p:nvSpPr>
        <p:spPr bwMode="auto">
          <a:xfrm>
            <a:off x="1285875" y="4394200"/>
            <a:ext cx="588963" cy="695325"/>
          </a:xfrm>
          <a:prstGeom prst="upArrow">
            <a:avLst>
              <a:gd name="adj1" fmla="val 50000"/>
              <a:gd name="adj2" fmla="val 29515"/>
            </a:avLst>
          </a:prstGeom>
          <a:gradFill rotWithShape="0">
            <a:gsLst>
              <a:gs pos="0">
                <a:schemeClr val="hlink">
                  <a:alpha val="20000"/>
                </a:schemeClr>
              </a:gs>
              <a:gs pos="50000">
                <a:schemeClr val="accent1"/>
              </a:gs>
              <a:gs pos="100000">
                <a:schemeClr val="hlink">
                  <a:alpha val="20000"/>
                </a:schemeClr>
              </a:gs>
            </a:gsLst>
            <a:lin ang="0" scaled="1"/>
          </a:gradFill>
          <a:ln w="25400">
            <a:solidFill>
              <a:srgbClr val="FFFFFF">
                <a:alpha val="20000"/>
              </a:srgbClr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1274" name="AutoShape 10"/>
          <p:cNvSpPr>
            <a:spLocks/>
          </p:cNvSpPr>
          <p:nvPr/>
        </p:nvSpPr>
        <p:spPr bwMode="auto">
          <a:xfrm>
            <a:off x="1874838" y="2411413"/>
            <a:ext cx="590550" cy="696912"/>
          </a:xfrm>
          <a:prstGeom prst="upArrow">
            <a:avLst>
              <a:gd name="adj1" fmla="val 50000"/>
              <a:gd name="adj2" fmla="val 29503"/>
            </a:avLst>
          </a:prstGeom>
          <a:gradFill rotWithShape="0">
            <a:gsLst>
              <a:gs pos="0">
                <a:srgbClr val="FFFF00">
                  <a:alpha val="20000"/>
                </a:srgbClr>
              </a:gs>
              <a:gs pos="50000">
                <a:schemeClr val="accent1"/>
              </a:gs>
              <a:gs pos="100000">
                <a:srgbClr val="FFFF00">
                  <a:alpha val="20000"/>
                </a:srgbClr>
              </a:gs>
            </a:gsLst>
            <a:lin ang="0" scaled="1"/>
          </a:gradFill>
          <a:ln w="25400">
            <a:solidFill>
              <a:srgbClr val="FFFFFF">
                <a:alpha val="20000"/>
              </a:srgbClr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1275" name="AutoShape 11"/>
          <p:cNvSpPr>
            <a:spLocks/>
          </p:cNvSpPr>
          <p:nvPr/>
        </p:nvSpPr>
        <p:spPr bwMode="auto">
          <a:xfrm flipV="1">
            <a:off x="2679700" y="4394200"/>
            <a:ext cx="588963" cy="695325"/>
          </a:xfrm>
          <a:prstGeom prst="upArrow">
            <a:avLst>
              <a:gd name="adj1" fmla="val 50000"/>
              <a:gd name="adj2" fmla="val 29515"/>
            </a:avLst>
          </a:prstGeom>
          <a:gradFill rotWithShape="0">
            <a:gsLst>
              <a:gs pos="0">
                <a:schemeClr val="hlink">
                  <a:alpha val="20000"/>
                </a:schemeClr>
              </a:gs>
              <a:gs pos="50000">
                <a:schemeClr val="accent1"/>
              </a:gs>
              <a:gs pos="100000">
                <a:schemeClr val="hlink">
                  <a:alpha val="20000"/>
                </a:schemeClr>
              </a:gs>
            </a:gsLst>
            <a:lin ang="0" scaled="1"/>
          </a:gradFill>
          <a:ln w="25400">
            <a:solidFill>
              <a:srgbClr val="FFFFFF">
                <a:alpha val="20000"/>
              </a:srgbClr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pic>
        <p:nvPicPr>
          <p:cNvPr id="26636" name="Picture 12"/>
          <p:cNvPicPr preferRelativeResize="0">
            <a:picLocks noChangeAspect="1"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4">
                <a:alphaModFix amt="20000"/>
              </a:blip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5">
                <a:alphaModFix amt="20000"/>
              </a:blip>
              <a:srcRect/>
              <a:stretch>
                <a:fillRect/>
              </a:stretch>
            </p:blipFill>
          </mc:Fallback>
        </mc:AlternateContent>
        <p:spPr bwMode="auto">
          <a:xfrm>
            <a:off x="750888" y="1017588"/>
            <a:ext cx="409575" cy="88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7" name="Picture 13"/>
          <p:cNvPicPr preferRelativeResize="0">
            <a:picLocks noChangeAspect="1"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6">
                <a:alphaModFix amt="20000"/>
              </a:blip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7">
                <a:alphaModFix amt="20000"/>
              </a:blip>
              <a:srcRect/>
              <a:stretch>
                <a:fillRect/>
              </a:stretch>
            </p:blipFill>
          </mc:Fallback>
        </mc:AlternateContent>
        <p:spPr bwMode="auto">
          <a:xfrm>
            <a:off x="3108325" y="1179513"/>
            <a:ext cx="4222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8" name="Picture 14"/>
          <p:cNvPicPr preferRelativeResize="0">
            <a:picLocks noChangeAspect="1"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8">
                <a:alphaModFix amt="20000"/>
              </a:blip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9">
                <a:alphaModFix amt="20000"/>
              </a:blip>
              <a:srcRect/>
              <a:stretch>
                <a:fillRect/>
              </a:stretch>
            </p:blipFill>
          </mc:Fallback>
        </mc:AlternateContent>
        <p:spPr bwMode="auto">
          <a:xfrm>
            <a:off x="1446213" y="965200"/>
            <a:ext cx="368300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9" name="Picture 15"/>
          <p:cNvPicPr preferRelativeResize="0">
            <a:picLocks noChangeAspect="1"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10">
                <a:alphaModFix amt="20000"/>
              </a:blip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11">
                <a:alphaModFix amt="20000"/>
              </a:blip>
              <a:srcRect/>
              <a:stretch>
                <a:fillRect/>
              </a:stretch>
            </p:blipFill>
          </mc:Fallback>
        </mc:AlternateContent>
        <p:spPr bwMode="auto">
          <a:xfrm>
            <a:off x="1822450" y="1071563"/>
            <a:ext cx="4064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0" name="Picture 16"/>
          <p:cNvPicPr preferRelativeResize="0">
            <a:picLocks noChangeAspect="1"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12">
                <a:alphaModFix amt="20000"/>
              </a:blip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13">
                <a:alphaModFix amt="20000"/>
              </a:blip>
              <a:srcRect/>
              <a:stretch>
                <a:fillRect/>
              </a:stretch>
            </p:blipFill>
          </mc:Fallback>
        </mc:AlternateContent>
        <p:spPr bwMode="auto">
          <a:xfrm>
            <a:off x="2303463" y="1071563"/>
            <a:ext cx="285750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1" name="Picture 17"/>
          <p:cNvPicPr preferRelativeResize="0">
            <a:picLocks noChangeAspect="1"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14">
                <a:alphaModFix amt="20000"/>
              </a:blip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15">
                <a:alphaModFix amt="20000"/>
              </a:blip>
              <a:srcRect/>
              <a:stretch>
                <a:fillRect/>
              </a:stretch>
            </p:blipFill>
          </mc:Fallback>
        </mc:AlternateContent>
        <p:spPr bwMode="auto">
          <a:xfrm>
            <a:off x="2663825" y="1017588"/>
            <a:ext cx="492125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42" name="Rectangle 18"/>
          <p:cNvSpPr>
            <a:spLocks/>
          </p:cNvSpPr>
          <p:nvPr/>
        </p:nvSpPr>
        <p:spPr bwMode="auto">
          <a:xfrm>
            <a:off x="4875213" y="3054350"/>
            <a:ext cx="4071937" cy="1392238"/>
          </a:xfrm>
          <a:prstGeom prst="rect">
            <a:avLst/>
          </a:prstGeom>
          <a:blipFill dpi="0" rotWithShape="0">
            <a:blip r:embed="rId3">
              <a:alphaModFix amt="20000"/>
            </a:blip>
            <a:srcRect/>
            <a:tile tx="0" ty="0" sx="100000" sy="100000" flip="none" algn="tl"/>
          </a:blipFill>
          <a:ln w="25400">
            <a:solidFill>
              <a:srgbClr val="FFFFFF">
                <a:alpha val="20000"/>
              </a:srgbClr>
            </a:solidFill>
            <a:miter lim="800000"/>
            <a:headEnd/>
            <a:tailEnd/>
          </a:ln>
        </p:spPr>
        <p:txBody>
          <a:bodyPr wrap="none" lIns="64291" tIns="32146" rIns="64291" bIns="32146" anchor="ctr">
            <a:prstTxWarp prst="textNoShape">
              <a:avLst/>
            </a:prstTxWarp>
          </a:bodyPr>
          <a:lstStyle/>
          <a:p>
            <a:pPr algn="ctr" defTabSz="642938" eaLnBrk="1" hangingPunct="1"/>
            <a:r>
              <a:rPr lang="de-DE" sz="3000"/>
              <a:t>Resource Assembly</a:t>
            </a:r>
            <a:endParaRPr lang="en-US" sz="3000">
              <a:solidFill>
                <a:srgbClr val="FFFFFF"/>
              </a:solidFill>
            </a:endParaRPr>
          </a:p>
        </p:txBody>
      </p:sp>
      <p:sp>
        <p:nvSpPr>
          <p:cNvPr id="26643" name="Rectangle 19"/>
          <p:cNvSpPr>
            <a:spLocks/>
          </p:cNvSpPr>
          <p:nvPr/>
        </p:nvSpPr>
        <p:spPr bwMode="auto">
          <a:xfrm>
            <a:off x="4875213" y="1822450"/>
            <a:ext cx="4071937" cy="642938"/>
          </a:xfrm>
          <a:prstGeom prst="rect">
            <a:avLst/>
          </a:prstGeom>
          <a:solidFill>
            <a:srgbClr val="FFFF00">
              <a:alpha val="20000"/>
            </a:srgbClr>
          </a:solidFill>
          <a:ln w="25400">
            <a:solidFill>
              <a:srgbClr val="FFFFFF">
                <a:alpha val="20000"/>
              </a:srgbClr>
            </a:solidFill>
            <a:miter lim="800000"/>
            <a:headEnd/>
            <a:tailEnd/>
          </a:ln>
        </p:spPr>
        <p:txBody>
          <a:bodyPr wrap="none" lIns="64291" tIns="32146" rIns="64291" bIns="32146" anchor="ctr">
            <a:prstTxWarp prst="textNoShape">
              <a:avLst/>
            </a:prstTxWarp>
          </a:bodyPr>
          <a:lstStyle/>
          <a:p>
            <a:pPr algn="ctr" defTabSz="642938" eaLnBrk="1" hangingPunct="1"/>
            <a:r>
              <a:rPr lang="de-DE" sz="3000"/>
              <a:t>Course Management</a:t>
            </a:r>
            <a:endParaRPr lang="en-US" sz="3000"/>
          </a:p>
        </p:txBody>
      </p:sp>
      <p:sp>
        <p:nvSpPr>
          <p:cNvPr id="11284" name="AutoShape 20"/>
          <p:cNvSpPr>
            <a:spLocks/>
          </p:cNvSpPr>
          <p:nvPr/>
        </p:nvSpPr>
        <p:spPr bwMode="auto">
          <a:xfrm>
            <a:off x="5946775" y="4394200"/>
            <a:ext cx="590550" cy="695325"/>
          </a:xfrm>
          <a:prstGeom prst="upArrow">
            <a:avLst>
              <a:gd name="adj1" fmla="val 50000"/>
              <a:gd name="adj2" fmla="val 29435"/>
            </a:avLst>
          </a:prstGeom>
          <a:gradFill rotWithShape="0">
            <a:gsLst>
              <a:gs pos="0">
                <a:schemeClr val="hlink">
                  <a:alpha val="20000"/>
                </a:schemeClr>
              </a:gs>
              <a:gs pos="50000">
                <a:schemeClr val="accent1"/>
              </a:gs>
              <a:gs pos="100000">
                <a:schemeClr val="hlink">
                  <a:alpha val="20000"/>
                </a:schemeClr>
              </a:gs>
            </a:gsLst>
            <a:lin ang="0" scaled="1"/>
          </a:gradFill>
          <a:ln w="25400">
            <a:solidFill>
              <a:srgbClr val="FFFFFF">
                <a:alpha val="20000"/>
              </a:srgbClr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1285" name="AutoShape 21"/>
          <p:cNvSpPr>
            <a:spLocks/>
          </p:cNvSpPr>
          <p:nvPr/>
        </p:nvSpPr>
        <p:spPr bwMode="auto">
          <a:xfrm>
            <a:off x="6537325" y="2411413"/>
            <a:ext cx="588963" cy="696912"/>
          </a:xfrm>
          <a:prstGeom prst="upArrow">
            <a:avLst>
              <a:gd name="adj1" fmla="val 50000"/>
              <a:gd name="adj2" fmla="val 29582"/>
            </a:avLst>
          </a:prstGeom>
          <a:gradFill rotWithShape="0">
            <a:gsLst>
              <a:gs pos="0">
                <a:srgbClr val="FFFF00">
                  <a:alpha val="20000"/>
                </a:srgbClr>
              </a:gs>
              <a:gs pos="50000">
                <a:schemeClr val="accent1"/>
              </a:gs>
              <a:gs pos="100000">
                <a:srgbClr val="FFFF00">
                  <a:alpha val="20000"/>
                </a:srgbClr>
              </a:gs>
            </a:gsLst>
            <a:lin ang="0" scaled="1"/>
          </a:gradFill>
          <a:ln w="25400">
            <a:solidFill>
              <a:srgbClr val="FFFFFF">
                <a:alpha val="20000"/>
              </a:srgbClr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1286" name="AutoShape 22"/>
          <p:cNvSpPr>
            <a:spLocks/>
          </p:cNvSpPr>
          <p:nvPr/>
        </p:nvSpPr>
        <p:spPr bwMode="auto">
          <a:xfrm flipV="1">
            <a:off x="7340600" y="4394200"/>
            <a:ext cx="588963" cy="695325"/>
          </a:xfrm>
          <a:prstGeom prst="upArrow">
            <a:avLst>
              <a:gd name="adj1" fmla="val 50000"/>
              <a:gd name="adj2" fmla="val 29515"/>
            </a:avLst>
          </a:prstGeom>
          <a:gradFill rotWithShape="0">
            <a:gsLst>
              <a:gs pos="0">
                <a:schemeClr val="hlink">
                  <a:alpha val="20000"/>
                </a:schemeClr>
              </a:gs>
              <a:gs pos="50000">
                <a:schemeClr val="accent1"/>
              </a:gs>
              <a:gs pos="100000">
                <a:schemeClr val="hlink">
                  <a:alpha val="20000"/>
                </a:schemeClr>
              </a:gs>
            </a:gsLst>
            <a:lin ang="0" scaled="1"/>
          </a:gradFill>
          <a:ln w="25400">
            <a:solidFill>
              <a:srgbClr val="FFFFFF">
                <a:alpha val="20000"/>
              </a:srgbClr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pic>
        <p:nvPicPr>
          <p:cNvPr id="26649" name="Picture 23"/>
          <p:cNvPicPr preferRelativeResize="0">
            <a:picLocks noChangeAspect="1"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4">
                <a:alphaModFix amt="20000"/>
              </a:blip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5">
                <a:alphaModFix amt="20000"/>
              </a:blip>
              <a:srcRect/>
              <a:stretch>
                <a:fillRect/>
              </a:stretch>
            </p:blipFill>
          </mc:Fallback>
        </mc:AlternateContent>
        <p:spPr bwMode="auto">
          <a:xfrm flipH="1">
            <a:off x="6697663" y="1125538"/>
            <a:ext cx="26035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50" name="Picture 24"/>
          <p:cNvPicPr preferRelativeResize="0">
            <a:picLocks noChangeAspect="1"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8">
                <a:alphaModFix amt="20000"/>
              </a:blip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9">
                <a:alphaModFix amt="20000"/>
              </a:blip>
              <a:srcRect/>
              <a:stretch>
                <a:fillRect/>
              </a:stretch>
            </p:blipFill>
          </mc:Fallback>
        </mc:AlternateContent>
        <p:spPr bwMode="auto">
          <a:xfrm>
            <a:off x="6108700" y="965200"/>
            <a:ext cx="366713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51" name="Picture 25"/>
          <p:cNvPicPr preferRelativeResize="0">
            <a:picLocks noChangeAspect="1"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10">
                <a:alphaModFix amt="20000"/>
              </a:blip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11">
                <a:alphaModFix amt="20000"/>
              </a:blip>
              <a:srcRect/>
              <a:stretch>
                <a:fillRect/>
              </a:stretch>
            </p:blipFill>
          </mc:Fallback>
        </mc:AlternateContent>
        <p:spPr bwMode="auto">
          <a:xfrm>
            <a:off x="5497513" y="1017588"/>
            <a:ext cx="534987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52" name="Picture 26"/>
          <p:cNvPicPr preferRelativeResize="0">
            <a:picLocks noChangeAspect="1"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16">
                <a:alphaModFix amt="20000"/>
              </a:blip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17">
                <a:alphaModFix amt="20000"/>
              </a:blip>
              <a:srcRect/>
              <a:stretch>
                <a:fillRect/>
              </a:stretch>
            </p:blipFill>
          </mc:Fallback>
        </mc:AlternateContent>
        <p:spPr bwMode="auto">
          <a:xfrm>
            <a:off x="7018338" y="965200"/>
            <a:ext cx="931862" cy="87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53" name="Picture 27"/>
          <p:cNvPicPr preferRelativeResize="0">
            <a:picLocks noChangeAspect="1"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18">
                <a:alphaModFix amt="20000"/>
              </a:blip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19">
                <a:alphaModFix amt="20000"/>
              </a:blip>
              <a:srcRect/>
              <a:stretch>
                <a:fillRect/>
              </a:stretch>
            </p:blipFill>
          </mc:Fallback>
        </mc:AlternateContent>
        <p:spPr bwMode="auto">
          <a:xfrm>
            <a:off x="5089525" y="965200"/>
            <a:ext cx="27622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54" name="Picture 28"/>
          <p:cNvPicPr preferRelativeResize="0">
            <a:picLocks noChangeAspect="1"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20">
                <a:alphaModFix amt="20000"/>
              </a:blip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21">
                <a:alphaModFix amt="20000"/>
              </a:blip>
              <a:srcRect/>
              <a:stretch>
                <a:fillRect/>
              </a:stretch>
            </p:blipFill>
          </mc:Fallback>
        </mc:AlternateContent>
        <p:spPr bwMode="auto">
          <a:xfrm>
            <a:off x="7875588" y="1017588"/>
            <a:ext cx="846137" cy="93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55" name="Rectangle 30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762000"/>
          </a:xfrm>
          <a:noFill/>
        </p:spPr>
        <p:txBody>
          <a:bodyPr/>
          <a:lstStyle/>
          <a:p>
            <a:pPr eaLnBrk="1" hangingPunct="1"/>
            <a:r>
              <a:rPr lang="de-DE">
                <a:ea typeface="ＭＳ Ｐゴシック" charset="-128"/>
                <a:cs typeface="ＭＳ Ｐゴシック" charset="-128"/>
              </a:rPr>
              <a:t>LON-CAPA Architecture</a:t>
            </a:r>
          </a:p>
        </p:txBody>
      </p:sp>
      <p:sp>
        <p:nvSpPr>
          <p:cNvPr id="29" name="Text Box 7"/>
          <p:cNvSpPr txBox="1">
            <a:spLocks/>
          </p:cNvSpPr>
          <p:nvPr/>
        </p:nvSpPr>
        <p:spPr bwMode="auto">
          <a:xfrm>
            <a:off x="533152" y="5197567"/>
            <a:ext cx="8001000" cy="109380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lIns="11046" tIns="5524" rIns="11046" bIns="5524" anchor="ctr">
            <a:prstTxWarp prst="textNoShape">
              <a:avLst/>
            </a:prstTxWarp>
          </a:bodyPr>
          <a:lstStyle/>
          <a:p>
            <a:pPr algn="ctr" defTabSz="642938" eaLnBrk="1" hangingPunct="1"/>
            <a:r>
              <a:rPr lang="de-DE" sz="3400" dirty="0" err="1"/>
              <a:t>Shared</a:t>
            </a:r>
            <a:r>
              <a:rPr lang="de-DE" sz="3400" dirty="0"/>
              <a:t> </a:t>
            </a:r>
            <a:r>
              <a:rPr lang="de-DE" sz="3400" dirty="0" err="1"/>
              <a:t>Cross-</a:t>
            </a:r>
            <a:r>
              <a:rPr lang="de-DE" sz="3400" dirty="0" err="1" smtClean="0"/>
              <a:t>Institutional</a:t>
            </a:r>
            <a:r>
              <a:rPr lang="de-DE" sz="3400" dirty="0" smtClean="0"/>
              <a:t/>
            </a:r>
            <a:br>
              <a:rPr lang="de-DE" sz="3400" dirty="0" smtClean="0"/>
            </a:br>
            <a:r>
              <a:rPr lang="de-DE" sz="3400" dirty="0" smtClean="0"/>
              <a:t>Digital </a:t>
            </a:r>
            <a:r>
              <a:rPr lang="de-DE" sz="3400" dirty="0" err="1" smtClean="0"/>
              <a:t>Resource</a:t>
            </a:r>
            <a:r>
              <a:rPr lang="de-DE" sz="3400" dirty="0" smtClean="0"/>
              <a:t> Library</a:t>
            </a:r>
            <a:endParaRPr lang="de-DE" sz="3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charset="-128"/>
                <a:cs typeface="ＭＳ Ｐゴシック" charset="-128"/>
              </a:rPr>
              <a:t>Shared Resource Library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143000"/>
            <a:ext cx="4648200" cy="4953000"/>
          </a:xfrm>
        </p:spPr>
        <p:txBody>
          <a:bodyPr/>
          <a:lstStyle/>
          <a:p>
            <a:pPr eaLnBrk="1" hangingPunct="1"/>
            <a:r>
              <a:rPr lang="en-US" sz="2800" dirty="0">
                <a:ea typeface="ＭＳ Ｐゴシック" charset="-128"/>
                <a:cs typeface="ＭＳ Ｐゴシック" charset="-128"/>
              </a:rPr>
              <a:t>The distributed network looks like one big file system</a:t>
            </a:r>
            <a:r>
              <a:rPr lang="en-US" sz="2800" dirty="0" smtClean="0">
                <a:ea typeface="ＭＳ Ｐゴシック" charset="-128"/>
                <a:cs typeface="ＭＳ Ｐゴシック" charset="-128"/>
              </a:rPr>
              <a:t/>
            </a:r>
            <a:br>
              <a:rPr lang="en-US" sz="2800" dirty="0" smtClean="0">
                <a:ea typeface="ＭＳ Ｐゴシック" charset="-128"/>
                <a:cs typeface="ＭＳ Ｐゴシック" charset="-128"/>
              </a:rPr>
            </a:br>
            <a:endParaRPr lang="pt-BR" sz="2800" dirty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066800"/>
            <a:ext cx="4048125" cy="57150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blurRad="63500" dist="76199" dir="2700000" algn="ctr" rotWithShape="0">
              <a:schemeClr val="bg2">
                <a:alpha val="75000"/>
              </a:schemeClr>
            </a:outerShdw>
          </a:effectLst>
        </p:spPr>
      </p:pic>
      <p:pic>
        <p:nvPicPr>
          <p:cNvPr id="5" name="Picture 5" descr="network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6800" y="2741655"/>
            <a:ext cx="3563938" cy="3963945"/>
          </a:xfrm>
          <a:prstGeom prst="rect">
            <a:avLst/>
          </a:prstGeom>
          <a:noFill/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charset="-128"/>
                <a:cs typeface="ＭＳ Ｐゴシック" charset="-128"/>
              </a:rPr>
              <a:t>Shared Resource Library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066800"/>
            <a:ext cx="6934200" cy="4191000"/>
          </a:xfrm>
        </p:spPr>
        <p:txBody>
          <a:bodyPr/>
          <a:lstStyle/>
          <a:p>
            <a:pPr eaLnBrk="1" hangingPunct="1"/>
            <a:r>
              <a:rPr lang="en-US">
                <a:ea typeface="ＭＳ Ｐゴシック" charset="-128"/>
                <a:cs typeface="ＭＳ Ｐゴシック" charset="-128"/>
              </a:rPr>
              <a:t>Resources may be web pages …</a:t>
            </a: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6200" y="1754188"/>
            <a:ext cx="5029200" cy="487521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blurRad="63500" dist="76199" dir="2700000" algn="ctr" rotWithShape="0">
              <a:schemeClr val="bg2">
                <a:alpha val="75000"/>
              </a:schemeClr>
            </a:outerShdw>
          </a:effectLst>
        </p:spPr>
      </p:pic>
      <p:pic>
        <p:nvPicPr>
          <p:cNvPr id="19461" name="Picture 5" descr="loopi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2057400"/>
            <a:ext cx="3581400" cy="2284413"/>
          </a:xfrm>
          <a:prstGeom prst="rect">
            <a:avLst/>
          </a:prstGeom>
          <a:noFill/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</p:pic>
      <p:pic>
        <p:nvPicPr>
          <p:cNvPr id="19463" name="Picture 7" descr="foca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95400" y="4075113"/>
            <a:ext cx="4114800" cy="2554287"/>
          </a:xfrm>
          <a:prstGeom prst="rect">
            <a:avLst/>
          </a:prstGeom>
          <a:noFill/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charset="-128"/>
                <a:cs typeface="ＭＳ Ｐゴシック" charset="-128"/>
              </a:rPr>
              <a:t>Shared Resource Library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143000"/>
            <a:ext cx="7543800" cy="4114800"/>
          </a:xfrm>
        </p:spPr>
        <p:txBody>
          <a:bodyPr/>
          <a:lstStyle/>
          <a:p>
            <a:pPr eaLnBrk="1" hangingPunct="1"/>
            <a:r>
              <a:rPr lang="en-US">
                <a:ea typeface="ＭＳ Ｐゴシック" charset="-128"/>
                <a:cs typeface="ＭＳ Ｐゴシック" charset="-128"/>
              </a:rPr>
              <a:t>… or simulations and animations …</a:t>
            </a:r>
          </a:p>
        </p:txBody>
      </p:sp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0" y="1752600"/>
            <a:ext cx="5938838" cy="447516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blurRad="63500" dist="76199" dir="2700000" algn="ctr" rotWithShape="0">
              <a:schemeClr val="bg2">
                <a:alpha val="75000"/>
              </a:scheme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22700" y="1125538"/>
            <a:ext cx="4991100" cy="51879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0338" y="1116013"/>
            <a:ext cx="3590925" cy="4224337"/>
          </a:xfrm>
          <a:noFill/>
        </p:spPr>
        <p:txBody>
          <a:bodyPr/>
          <a:lstStyle/>
          <a:p>
            <a:pPr marL="487363" indent="-487363" defTabSz="1300163" eaLnBrk="1" hangingPunct="1">
              <a:tabLst>
                <a:tab pos="1028700" algn="l"/>
              </a:tabLst>
            </a:pPr>
            <a:r>
              <a:rPr lang="de-DE" sz="2800">
                <a:ea typeface="ＭＳ Ｐゴシック" charset="-128"/>
                <a:cs typeface="ＭＳ Ｐゴシック" charset="-128"/>
              </a:rPr>
              <a:t>… or this kind of randomizing online problems</a:t>
            </a:r>
            <a:br>
              <a:rPr lang="de-DE" sz="2800">
                <a:ea typeface="ＭＳ Ｐゴシック" charset="-128"/>
                <a:cs typeface="ＭＳ Ｐゴシック" charset="-128"/>
              </a:rPr>
            </a:br>
            <a:r>
              <a:rPr lang="de-DE" sz="2800">
                <a:ea typeface="ＭＳ Ｐゴシック" charset="-128"/>
                <a:cs typeface="ＭＳ Ｐゴシック" charset="-128"/>
              </a:rPr>
              <a:t>( </a:t>
            </a:r>
            <a:r>
              <a:rPr lang="pt-BR" sz="2800">
                <a:ea typeface="ＭＳ Ｐゴシック" charset="-128"/>
                <a:cs typeface="ＭＳ Ｐゴシック" charset="-128"/>
              </a:rPr>
              <a:t>distintos problemas gerados online ) </a:t>
            </a:r>
            <a:endParaRPr lang="de-DE" sz="310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22700" y="1125538"/>
            <a:ext cx="4991100" cy="51974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22700" y="1125538"/>
            <a:ext cx="4991100" cy="51879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22700" y="1125538"/>
            <a:ext cx="4991100" cy="51974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22700" y="1125538"/>
            <a:ext cx="4991100" cy="51879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34824" name="Rectangle 8"/>
          <p:cNvSpPr>
            <a:spLocks noGrp="1" noChangeArrowheads="1"/>
          </p:cNvSpPr>
          <p:nvPr>
            <p:ph type="title"/>
          </p:nvPr>
        </p:nvSpPr>
        <p:spPr>
          <a:xfrm>
            <a:off x="696913" y="263525"/>
            <a:ext cx="7772400" cy="803275"/>
          </a:xfrm>
          <a:noFill/>
        </p:spPr>
        <p:txBody>
          <a:bodyPr lIns="91435" tIns="45718" rIns="91435" bIns="45718"/>
          <a:lstStyle/>
          <a:p>
            <a:pPr defTabSz="1300163" eaLnBrk="1" hangingPunct="1">
              <a:tabLst>
                <a:tab pos="1536700" algn="l"/>
              </a:tabLst>
            </a:pPr>
            <a:r>
              <a:rPr lang="de-DE">
                <a:ea typeface="ＭＳ Ｐゴシック" charset="-128"/>
                <a:cs typeface="ＭＳ Ｐゴシック" charset="-128"/>
              </a:rPr>
              <a:t>Shared Resource Library</a:t>
            </a: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Sharing of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5257800" cy="5410200"/>
          </a:xfrm>
        </p:spPr>
        <p:txBody>
          <a:bodyPr/>
          <a:lstStyle/>
          <a:p>
            <a:r>
              <a:rPr lang="en-US" sz="2800" dirty="0" smtClean="0"/>
              <a:t>Educators are about educating</a:t>
            </a:r>
          </a:p>
          <a:p>
            <a:pPr lvl="1"/>
            <a:r>
              <a:rPr lang="en-US" sz="2400" dirty="0" smtClean="0"/>
              <a:t>That’s why they chose their job</a:t>
            </a:r>
          </a:p>
          <a:p>
            <a:pPr lvl="1"/>
            <a:r>
              <a:rPr lang="en-US" sz="2400" dirty="0" smtClean="0"/>
              <a:t>They are motivated by things that help them teach effectively</a:t>
            </a:r>
          </a:p>
          <a:p>
            <a:pPr lvl="1"/>
            <a:r>
              <a:rPr lang="en-US" sz="2400" dirty="0" smtClean="0"/>
              <a:t>But they don’t have infinite </a:t>
            </a:r>
            <a:r>
              <a:rPr lang="en-US" sz="2400" dirty="0" smtClean="0"/>
              <a:t>time</a:t>
            </a:r>
            <a:endParaRPr lang="en-US" sz="2400" dirty="0" smtClean="0"/>
          </a:p>
          <a:p>
            <a:r>
              <a:rPr lang="en-US" sz="2800" dirty="0" smtClean="0"/>
              <a:t>Digital </a:t>
            </a:r>
            <a:r>
              <a:rPr lang="en-US" sz="2800" dirty="0" smtClean="0"/>
              <a:t>libraries are about sharing of </a:t>
            </a:r>
            <a:r>
              <a:rPr lang="en-US" sz="2800" smtClean="0"/>
              <a:t>resources</a:t>
            </a:r>
            <a:endParaRPr lang="en-US" sz="2800" smtClean="0"/>
          </a:p>
          <a:p>
            <a:pPr lvl="1"/>
            <a:r>
              <a:rPr lang="en-US" sz="2400" smtClean="0"/>
              <a:t>Goal</a:t>
            </a:r>
            <a:r>
              <a:rPr lang="en-US" sz="2400" dirty="0" smtClean="0"/>
              <a:t>: efficiently share effective teaching resources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1295400"/>
            <a:ext cx="2997200" cy="22479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/>
          </p:cNvSpPr>
          <p:nvPr/>
        </p:nvSpPr>
        <p:spPr bwMode="auto">
          <a:xfrm>
            <a:off x="53975" y="965200"/>
            <a:ext cx="4500563" cy="3695700"/>
          </a:xfrm>
          <a:prstGeom prst="rect">
            <a:avLst/>
          </a:prstGeom>
          <a:solidFill>
            <a:srgbClr val="CCFFCC">
              <a:alpha val="89803"/>
            </a:srgbClr>
          </a:solidFill>
          <a:ln w="25400">
            <a:solidFill>
              <a:srgbClr val="FFFFFF">
                <a:alpha val="89803"/>
              </a:srgbClr>
            </a:solidFill>
            <a:miter lim="800000"/>
            <a:headEnd/>
            <a:tailEnd/>
          </a:ln>
        </p:spPr>
        <p:txBody>
          <a:bodyPr wrap="none" lIns="64291" tIns="32146" rIns="64291" bIns="32146" anchor="ctr">
            <a:prstTxWarp prst="textNoShape">
              <a:avLst/>
            </a:prstTxWarp>
          </a:bodyPr>
          <a:lstStyle/>
          <a:p>
            <a:pPr algn="r" defTabSz="642938" eaLnBrk="1" hangingPunct="1"/>
            <a:r>
              <a:rPr lang="en-US" sz="3000">
                <a:latin typeface="Lucida Handwriting" charset="0"/>
              </a:rPr>
              <a:t>  </a:t>
            </a:r>
            <a:r>
              <a:rPr lang="en-US" sz="3000"/>
              <a:t>Campus A</a:t>
            </a:r>
          </a:p>
        </p:txBody>
      </p:sp>
      <p:sp>
        <p:nvSpPr>
          <p:cNvPr id="43011" name="Rectangle 3"/>
          <p:cNvSpPr>
            <a:spLocks/>
          </p:cNvSpPr>
          <p:nvPr/>
        </p:nvSpPr>
        <p:spPr bwMode="auto">
          <a:xfrm>
            <a:off x="4608513" y="965200"/>
            <a:ext cx="4500562" cy="3695700"/>
          </a:xfrm>
          <a:prstGeom prst="rect">
            <a:avLst/>
          </a:prstGeom>
          <a:solidFill>
            <a:srgbClr val="FFCC99">
              <a:alpha val="89803"/>
            </a:srgbClr>
          </a:solidFill>
          <a:ln w="25400">
            <a:solidFill>
              <a:srgbClr val="FFFFFF">
                <a:alpha val="89803"/>
              </a:srgbClr>
            </a:solidFill>
            <a:miter lim="800000"/>
            <a:headEnd/>
            <a:tailEnd/>
          </a:ln>
        </p:spPr>
        <p:txBody>
          <a:bodyPr wrap="none" lIns="64291" tIns="32146" rIns="64291" bIns="32146" anchor="ctr">
            <a:prstTxWarp prst="textNoShape">
              <a:avLst/>
            </a:prstTxWarp>
          </a:bodyPr>
          <a:lstStyle/>
          <a:p>
            <a:pPr algn="r" defTabSz="642938" eaLnBrk="1" hangingPunct="1"/>
            <a:r>
              <a:rPr lang="en-US" sz="3000">
                <a:latin typeface="Lucida Handwriting" charset="0"/>
              </a:rPr>
              <a:t>  </a:t>
            </a:r>
            <a:r>
              <a:rPr lang="en-US" sz="3000"/>
              <a:t>Campus B</a:t>
            </a: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762000"/>
          </a:xfrm>
        </p:spPr>
        <p:txBody>
          <a:bodyPr/>
          <a:lstStyle/>
          <a:p>
            <a:pPr eaLnBrk="1" hangingPunct="1"/>
            <a:r>
              <a:rPr lang="de-DE">
                <a:ea typeface="ＭＳ Ｐゴシック" charset="-128"/>
                <a:cs typeface="ＭＳ Ｐゴシック" charset="-128"/>
              </a:rPr>
              <a:t>LON-CAPA Architecture</a:t>
            </a:r>
          </a:p>
        </p:txBody>
      </p:sp>
      <p:sp>
        <p:nvSpPr>
          <p:cNvPr id="43013" name="Rectangle 6"/>
          <p:cNvSpPr>
            <a:spLocks/>
          </p:cNvSpPr>
          <p:nvPr/>
        </p:nvSpPr>
        <p:spPr bwMode="auto">
          <a:xfrm>
            <a:off x="160338" y="5037138"/>
            <a:ext cx="8786812" cy="1446212"/>
          </a:xfrm>
          <a:prstGeom prst="rect">
            <a:avLst/>
          </a:prstGeom>
          <a:solidFill>
            <a:srgbClr val="99CC00">
              <a:alpha val="30196"/>
            </a:srgbClr>
          </a:solidFill>
          <a:ln w="25400">
            <a:solidFill>
              <a:srgbClr val="FFFFFF">
                <a:alpha val="89803"/>
              </a:srgbClr>
            </a:solidFill>
            <a:miter lim="800000"/>
            <a:headEnd/>
            <a:tailEnd/>
          </a:ln>
        </p:spPr>
        <p:txBody>
          <a:bodyPr wrap="none" lIns="11046" tIns="5524" rIns="11046" bIns="5524" anchor="ctr">
            <a:prstTxWarp prst="textNoShape">
              <a:avLst/>
            </a:prstTxWarp>
          </a:bodyPr>
          <a:lstStyle/>
          <a:p>
            <a:pPr algn="ctr" defTabSz="642938" eaLnBrk="1" hangingPunct="1"/>
            <a:endParaRPr lang="de-DE" sz="3000">
              <a:solidFill>
                <a:srgbClr val="FFFFFF"/>
              </a:solidFill>
              <a:latin typeface="Chalkboard" charset="0"/>
            </a:endParaRPr>
          </a:p>
        </p:txBody>
      </p:sp>
      <p:sp>
        <p:nvSpPr>
          <p:cNvPr id="43014" name="Text Box 7"/>
          <p:cNvSpPr txBox="1">
            <a:spLocks/>
          </p:cNvSpPr>
          <p:nvPr/>
        </p:nvSpPr>
        <p:spPr bwMode="auto">
          <a:xfrm>
            <a:off x="1874838" y="5197475"/>
            <a:ext cx="5634037" cy="109378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lIns="11046" tIns="5524" rIns="11046" bIns="5524" anchor="ctr">
            <a:prstTxWarp prst="textNoShape">
              <a:avLst/>
            </a:prstTxWarp>
          </a:bodyPr>
          <a:lstStyle/>
          <a:p>
            <a:pPr algn="ctr" defTabSz="642938" eaLnBrk="1" hangingPunct="1"/>
            <a:r>
              <a:rPr lang="de-DE" sz="3400" dirty="0" err="1"/>
              <a:t>Shared</a:t>
            </a:r>
            <a:r>
              <a:rPr lang="de-DE" sz="3400" dirty="0"/>
              <a:t> </a:t>
            </a:r>
            <a:r>
              <a:rPr lang="de-DE" sz="3400" dirty="0" err="1"/>
              <a:t>Cross-</a:t>
            </a:r>
            <a:r>
              <a:rPr lang="de-DE" sz="3400" dirty="0" err="1" smtClean="0"/>
              <a:t>Institutional</a:t>
            </a:r>
            <a:r>
              <a:rPr lang="de-DE" sz="3400" dirty="0" smtClean="0"/>
              <a:t/>
            </a:r>
            <a:br>
              <a:rPr lang="de-DE" sz="3400" dirty="0" smtClean="0"/>
            </a:br>
            <a:r>
              <a:rPr lang="de-DE" sz="3400" dirty="0" smtClean="0"/>
              <a:t>Digital </a:t>
            </a:r>
            <a:r>
              <a:rPr lang="de-DE" sz="3400" dirty="0" err="1" smtClean="0"/>
              <a:t>Resource</a:t>
            </a:r>
            <a:r>
              <a:rPr lang="de-DE" sz="3400" dirty="0" smtClean="0"/>
              <a:t> </a:t>
            </a:r>
            <a:r>
              <a:rPr lang="de-DE" sz="3400" dirty="0"/>
              <a:t>Library</a:t>
            </a:r>
            <a:endParaRPr lang="de-DE" sz="3400" dirty="0">
              <a:solidFill>
                <a:srgbClr val="FFFFFF"/>
              </a:solidFill>
            </a:endParaRPr>
          </a:p>
        </p:txBody>
      </p:sp>
      <p:sp>
        <p:nvSpPr>
          <p:cNvPr id="26632" name="Rectangle 8"/>
          <p:cNvSpPr>
            <a:spLocks/>
          </p:cNvSpPr>
          <p:nvPr/>
        </p:nvSpPr>
        <p:spPr bwMode="auto">
          <a:xfrm>
            <a:off x="214313" y="3054350"/>
            <a:ext cx="4071937" cy="1393825"/>
          </a:xfrm>
          <a:prstGeom prst="rect">
            <a:avLst/>
          </a:prstGeom>
          <a:blipFill dpi="0" rotWithShape="0">
            <a:blip r:embed="rId3">
              <a:alphaModFix amt="90000"/>
            </a:blip>
            <a:srcRect/>
            <a:tile tx="0" ty="0" sx="100000" sy="100000" flip="none" algn="tl"/>
          </a:blipFill>
          <a:ln w="25400">
            <a:solidFill>
              <a:srgbClr val="FFFFFF">
                <a:alpha val="89999"/>
              </a:srgbClr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11046" tIns="5524" rIns="11046" bIns="5524" anchor="ctr">
            <a:prstTxWarp prst="textNoShape">
              <a:avLst/>
            </a:prstTxWarp>
          </a:bodyPr>
          <a:lstStyle/>
          <a:p>
            <a:pPr algn="ctr" defTabSz="642938" eaLnBrk="1" hangingPunct="1">
              <a:defRPr/>
            </a:pPr>
            <a:r>
              <a:rPr lang="de-DE" sz="3000"/>
              <a:t>Resource Assembly</a:t>
            </a:r>
            <a:endParaRPr lang="en-US" sz="3000">
              <a:solidFill>
                <a:srgbClr val="FFFFFF"/>
              </a:solidFill>
            </a:endParaRPr>
          </a:p>
        </p:txBody>
      </p:sp>
      <p:sp>
        <p:nvSpPr>
          <p:cNvPr id="43016" name="Rectangle 9"/>
          <p:cNvSpPr>
            <a:spLocks/>
          </p:cNvSpPr>
          <p:nvPr/>
        </p:nvSpPr>
        <p:spPr bwMode="auto">
          <a:xfrm>
            <a:off x="214313" y="1822450"/>
            <a:ext cx="4071937" cy="642938"/>
          </a:xfrm>
          <a:prstGeom prst="rect">
            <a:avLst/>
          </a:prstGeom>
          <a:solidFill>
            <a:srgbClr val="FFFF00">
              <a:alpha val="30196"/>
            </a:srgbClr>
          </a:solidFill>
          <a:ln w="25400">
            <a:solidFill>
              <a:srgbClr val="FFFFFF">
                <a:alpha val="89803"/>
              </a:srgbClr>
            </a:solidFill>
            <a:miter lim="800000"/>
            <a:headEnd/>
            <a:tailEnd/>
          </a:ln>
        </p:spPr>
        <p:txBody>
          <a:bodyPr wrap="none" lIns="11046" tIns="5524" rIns="11046" bIns="5524" anchor="ctr">
            <a:prstTxWarp prst="textNoShape">
              <a:avLst/>
            </a:prstTxWarp>
          </a:bodyPr>
          <a:lstStyle/>
          <a:p>
            <a:pPr algn="ctr" defTabSz="642938" eaLnBrk="1" hangingPunct="1"/>
            <a:r>
              <a:rPr lang="de-DE" sz="3000"/>
              <a:t>Course Management</a:t>
            </a:r>
            <a:endParaRPr lang="en-US" sz="3000"/>
          </a:p>
        </p:txBody>
      </p:sp>
      <p:sp>
        <p:nvSpPr>
          <p:cNvPr id="26634" name="AutoShape 10"/>
          <p:cNvSpPr>
            <a:spLocks/>
          </p:cNvSpPr>
          <p:nvPr/>
        </p:nvSpPr>
        <p:spPr bwMode="auto">
          <a:xfrm>
            <a:off x="1285875" y="4394200"/>
            <a:ext cx="588963" cy="696913"/>
          </a:xfrm>
          <a:prstGeom prst="upArrow">
            <a:avLst>
              <a:gd name="adj1" fmla="val 50000"/>
              <a:gd name="adj2" fmla="val 29582"/>
            </a:avLst>
          </a:prstGeom>
          <a:gradFill rotWithShape="0">
            <a:gsLst>
              <a:gs pos="0">
                <a:schemeClr val="hlink"/>
              </a:gs>
              <a:gs pos="50000">
                <a:schemeClr val="accent1"/>
              </a:gs>
              <a:gs pos="100000">
                <a:schemeClr val="hlink"/>
              </a:gs>
            </a:gsLst>
            <a:lin ang="0" scaled="1"/>
          </a:gradFill>
          <a:ln w="25400">
            <a:solidFill>
              <a:srgbClr val="FFFFFF">
                <a:alpha val="89999"/>
              </a:srgbClr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11046" tIns="5524" rIns="11046" bIns="5524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6635" name="AutoShape 11"/>
          <p:cNvSpPr>
            <a:spLocks/>
          </p:cNvSpPr>
          <p:nvPr/>
        </p:nvSpPr>
        <p:spPr bwMode="auto">
          <a:xfrm>
            <a:off x="1874838" y="2411413"/>
            <a:ext cx="588962" cy="696912"/>
          </a:xfrm>
          <a:prstGeom prst="upArrow">
            <a:avLst>
              <a:gd name="adj1" fmla="val 50000"/>
              <a:gd name="adj2" fmla="val 29582"/>
            </a:avLst>
          </a:prstGeom>
          <a:gradFill rotWithShape="0">
            <a:gsLst>
              <a:gs pos="0">
                <a:srgbClr val="FFFF00"/>
              </a:gs>
              <a:gs pos="50000">
                <a:schemeClr val="accent1"/>
              </a:gs>
              <a:gs pos="100000">
                <a:srgbClr val="FFFF00"/>
              </a:gs>
            </a:gsLst>
            <a:lin ang="0" scaled="1"/>
          </a:gradFill>
          <a:ln w="25400">
            <a:solidFill>
              <a:srgbClr val="FFFFFF">
                <a:alpha val="89999"/>
              </a:srgbClr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11046" tIns="5524" rIns="11046" bIns="5524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6636" name="AutoShape 12"/>
          <p:cNvSpPr>
            <a:spLocks/>
          </p:cNvSpPr>
          <p:nvPr/>
        </p:nvSpPr>
        <p:spPr bwMode="auto">
          <a:xfrm flipV="1">
            <a:off x="2678113" y="4394200"/>
            <a:ext cx="590550" cy="696913"/>
          </a:xfrm>
          <a:prstGeom prst="upArrow">
            <a:avLst>
              <a:gd name="adj1" fmla="val 50000"/>
              <a:gd name="adj2" fmla="val 29503"/>
            </a:avLst>
          </a:prstGeom>
          <a:gradFill rotWithShape="0">
            <a:gsLst>
              <a:gs pos="0">
                <a:schemeClr val="hlink"/>
              </a:gs>
              <a:gs pos="50000">
                <a:schemeClr val="accent1"/>
              </a:gs>
              <a:gs pos="100000">
                <a:schemeClr val="hlink"/>
              </a:gs>
            </a:gsLst>
            <a:lin ang="0" scaled="1"/>
          </a:gradFill>
          <a:ln w="25400">
            <a:solidFill>
              <a:srgbClr val="FFFFFF">
                <a:alpha val="89999"/>
              </a:srgbClr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11046" tIns="5524" rIns="11046" bIns="5524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pic>
        <p:nvPicPr>
          <p:cNvPr id="43020" name="Picture 13"/>
          <p:cNvPicPr>
            <a:picLocks noChangeAspect="1"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5"/>
              <a:srcRect/>
              <a:stretch>
                <a:fillRect/>
              </a:stretch>
            </p:blipFill>
          </mc:Fallback>
        </mc:AlternateContent>
        <p:spPr bwMode="auto">
          <a:xfrm>
            <a:off x="749300" y="1019175"/>
            <a:ext cx="409575" cy="87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1" name="Picture 14"/>
          <p:cNvPicPr>
            <a:picLocks noChangeAspect="1"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6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7"/>
              <a:srcRect/>
              <a:stretch>
                <a:fillRect/>
              </a:stretch>
            </p:blipFill>
          </mc:Fallback>
        </mc:AlternateContent>
        <p:spPr bwMode="auto">
          <a:xfrm>
            <a:off x="3106738" y="1179513"/>
            <a:ext cx="423862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2" name="Picture 15"/>
          <p:cNvPicPr>
            <a:picLocks noChangeAspect="1"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8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9"/>
              <a:srcRect/>
              <a:stretch>
                <a:fillRect/>
              </a:stretch>
            </p:blipFill>
          </mc:Fallback>
        </mc:AlternateContent>
        <p:spPr bwMode="auto">
          <a:xfrm>
            <a:off x="1446213" y="965200"/>
            <a:ext cx="366712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3" name="Picture 16"/>
          <p:cNvPicPr>
            <a:picLocks noChangeAspect="1"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10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11"/>
              <a:srcRect/>
              <a:stretch>
                <a:fillRect/>
              </a:stretch>
            </p:blipFill>
          </mc:Fallback>
        </mc:AlternateContent>
        <p:spPr bwMode="auto">
          <a:xfrm>
            <a:off x="1820863" y="1071563"/>
            <a:ext cx="407987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4" name="Picture 17"/>
          <p:cNvPicPr>
            <a:picLocks noChangeAspect="1"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12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13"/>
              <a:srcRect/>
              <a:stretch>
                <a:fillRect/>
              </a:stretch>
            </p:blipFill>
          </mc:Fallback>
        </mc:AlternateContent>
        <p:spPr bwMode="auto">
          <a:xfrm>
            <a:off x="2303463" y="1071563"/>
            <a:ext cx="285750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5" name="Picture 18"/>
          <p:cNvPicPr>
            <a:picLocks noChangeAspect="1"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14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15"/>
              <a:srcRect/>
              <a:stretch>
                <a:fillRect/>
              </a:stretch>
            </p:blipFill>
          </mc:Fallback>
        </mc:AlternateContent>
        <p:spPr bwMode="auto">
          <a:xfrm>
            <a:off x="2662238" y="1019175"/>
            <a:ext cx="492125" cy="72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43" name="Rectangle 19"/>
          <p:cNvSpPr>
            <a:spLocks/>
          </p:cNvSpPr>
          <p:nvPr/>
        </p:nvSpPr>
        <p:spPr bwMode="auto">
          <a:xfrm>
            <a:off x="4875213" y="3054350"/>
            <a:ext cx="4071937" cy="1393825"/>
          </a:xfrm>
          <a:prstGeom prst="rect">
            <a:avLst/>
          </a:prstGeom>
          <a:blipFill dpi="0" rotWithShape="0">
            <a:blip r:embed="rId3">
              <a:alphaModFix amt="90000"/>
            </a:blip>
            <a:srcRect/>
            <a:tile tx="0" ty="0" sx="100000" sy="100000" flip="none" algn="tl"/>
          </a:blipFill>
          <a:ln w="25400">
            <a:solidFill>
              <a:srgbClr val="FFFFFF">
                <a:alpha val="89999"/>
              </a:srgbClr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11046" tIns="5524" rIns="11046" bIns="5524" anchor="ctr">
            <a:prstTxWarp prst="textNoShape">
              <a:avLst/>
            </a:prstTxWarp>
          </a:bodyPr>
          <a:lstStyle/>
          <a:p>
            <a:pPr algn="ctr" defTabSz="642938" eaLnBrk="1" hangingPunct="1">
              <a:defRPr/>
            </a:pPr>
            <a:r>
              <a:rPr lang="de-DE" sz="3000"/>
              <a:t>Resource Assembly</a:t>
            </a:r>
            <a:endParaRPr lang="en-US" sz="3000">
              <a:solidFill>
                <a:srgbClr val="FFFFFF"/>
              </a:solidFill>
            </a:endParaRPr>
          </a:p>
        </p:txBody>
      </p:sp>
      <p:sp>
        <p:nvSpPr>
          <p:cNvPr id="43027" name="Rectangle 20"/>
          <p:cNvSpPr>
            <a:spLocks/>
          </p:cNvSpPr>
          <p:nvPr/>
        </p:nvSpPr>
        <p:spPr bwMode="auto">
          <a:xfrm>
            <a:off x="4875213" y="1822450"/>
            <a:ext cx="4071937" cy="642938"/>
          </a:xfrm>
          <a:prstGeom prst="rect">
            <a:avLst/>
          </a:prstGeom>
          <a:solidFill>
            <a:srgbClr val="FFFF00">
              <a:alpha val="30196"/>
            </a:srgbClr>
          </a:solidFill>
          <a:ln w="25400">
            <a:solidFill>
              <a:srgbClr val="FFFFFF">
                <a:alpha val="89803"/>
              </a:srgbClr>
            </a:solidFill>
            <a:miter lim="800000"/>
            <a:headEnd/>
            <a:tailEnd/>
          </a:ln>
        </p:spPr>
        <p:txBody>
          <a:bodyPr wrap="none" lIns="11046" tIns="5524" rIns="11046" bIns="5524" anchor="ctr">
            <a:prstTxWarp prst="textNoShape">
              <a:avLst/>
            </a:prstTxWarp>
          </a:bodyPr>
          <a:lstStyle/>
          <a:p>
            <a:pPr algn="ctr" defTabSz="642938" eaLnBrk="1" hangingPunct="1"/>
            <a:r>
              <a:rPr lang="de-DE" sz="3000"/>
              <a:t>Course Management</a:t>
            </a:r>
            <a:endParaRPr lang="en-US" sz="3000"/>
          </a:p>
        </p:txBody>
      </p:sp>
      <p:sp>
        <p:nvSpPr>
          <p:cNvPr id="26645" name="AutoShape 21"/>
          <p:cNvSpPr>
            <a:spLocks/>
          </p:cNvSpPr>
          <p:nvPr/>
        </p:nvSpPr>
        <p:spPr bwMode="auto">
          <a:xfrm>
            <a:off x="5946775" y="4394200"/>
            <a:ext cx="588963" cy="696913"/>
          </a:xfrm>
          <a:prstGeom prst="upArrow">
            <a:avLst>
              <a:gd name="adj1" fmla="val 50000"/>
              <a:gd name="adj2" fmla="val 29582"/>
            </a:avLst>
          </a:prstGeom>
          <a:gradFill rotWithShape="0">
            <a:gsLst>
              <a:gs pos="0">
                <a:schemeClr val="hlink"/>
              </a:gs>
              <a:gs pos="50000">
                <a:schemeClr val="accent1"/>
              </a:gs>
              <a:gs pos="100000">
                <a:schemeClr val="hlink"/>
              </a:gs>
            </a:gsLst>
            <a:lin ang="0" scaled="1"/>
          </a:gradFill>
          <a:ln w="25400">
            <a:solidFill>
              <a:srgbClr val="FFFFFF">
                <a:alpha val="89999"/>
              </a:srgbClr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11046" tIns="5524" rIns="11046" bIns="5524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6646" name="AutoShape 22"/>
          <p:cNvSpPr>
            <a:spLocks/>
          </p:cNvSpPr>
          <p:nvPr/>
        </p:nvSpPr>
        <p:spPr bwMode="auto">
          <a:xfrm>
            <a:off x="6535738" y="2411413"/>
            <a:ext cx="590550" cy="696912"/>
          </a:xfrm>
          <a:prstGeom prst="upArrow">
            <a:avLst>
              <a:gd name="adj1" fmla="val 50000"/>
              <a:gd name="adj2" fmla="val 29503"/>
            </a:avLst>
          </a:prstGeom>
          <a:gradFill rotWithShape="0">
            <a:gsLst>
              <a:gs pos="0">
                <a:srgbClr val="FFFF00"/>
              </a:gs>
              <a:gs pos="50000">
                <a:schemeClr val="accent1"/>
              </a:gs>
              <a:gs pos="100000">
                <a:srgbClr val="FFFF00"/>
              </a:gs>
            </a:gsLst>
            <a:lin ang="0" scaled="1"/>
          </a:gradFill>
          <a:ln w="25400">
            <a:solidFill>
              <a:srgbClr val="FFFFFF">
                <a:alpha val="89999"/>
              </a:srgbClr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11046" tIns="5524" rIns="11046" bIns="5524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6647" name="AutoShape 23"/>
          <p:cNvSpPr>
            <a:spLocks/>
          </p:cNvSpPr>
          <p:nvPr/>
        </p:nvSpPr>
        <p:spPr bwMode="auto">
          <a:xfrm flipV="1">
            <a:off x="7340600" y="4394200"/>
            <a:ext cx="588963" cy="696913"/>
          </a:xfrm>
          <a:prstGeom prst="upArrow">
            <a:avLst>
              <a:gd name="adj1" fmla="val 50000"/>
              <a:gd name="adj2" fmla="val 29582"/>
            </a:avLst>
          </a:prstGeom>
          <a:gradFill rotWithShape="0">
            <a:gsLst>
              <a:gs pos="0">
                <a:schemeClr val="hlink"/>
              </a:gs>
              <a:gs pos="50000">
                <a:schemeClr val="accent1"/>
              </a:gs>
              <a:gs pos="100000">
                <a:schemeClr val="hlink"/>
              </a:gs>
            </a:gsLst>
            <a:lin ang="0" scaled="1"/>
          </a:gradFill>
          <a:ln w="25400">
            <a:solidFill>
              <a:srgbClr val="FFFFFF">
                <a:alpha val="89999"/>
              </a:srgbClr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11046" tIns="5524" rIns="11046" bIns="5524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pic>
        <p:nvPicPr>
          <p:cNvPr id="43031" name="Picture 24"/>
          <p:cNvPicPr>
            <a:picLocks noChangeAspect="1"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5"/>
              <a:srcRect/>
              <a:stretch>
                <a:fillRect/>
              </a:stretch>
            </p:blipFill>
          </mc:Fallback>
        </mc:AlternateContent>
        <p:spPr bwMode="auto">
          <a:xfrm flipH="1">
            <a:off x="6697663" y="1125538"/>
            <a:ext cx="258762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32" name="Picture 25"/>
          <p:cNvPicPr>
            <a:picLocks noChangeAspect="1"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8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9"/>
              <a:srcRect/>
              <a:stretch>
                <a:fillRect/>
              </a:stretch>
            </p:blipFill>
          </mc:Fallback>
        </mc:AlternateContent>
        <p:spPr bwMode="auto">
          <a:xfrm>
            <a:off x="6107113" y="965200"/>
            <a:ext cx="368300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33" name="Picture 26"/>
          <p:cNvPicPr>
            <a:picLocks noChangeAspect="1"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10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11"/>
              <a:srcRect/>
              <a:stretch>
                <a:fillRect/>
              </a:stretch>
            </p:blipFill>
          </mc:Fallback>
        </mc:AlternateContent>
        <p:spPr bwMode="auto">
          <a:xfrm>
            <a:off x="5497513" y="1019175"/>
            <a:ext cx="534987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34" name="Picture 27"/>
          <p:cNvPicPr>
            <a:picLocks noChangeAspect="1"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16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17"/>
              <a:srcRect/>
              <a:stretch>
                <a:fillRect/>
              </a:stretch>
            </p:blipFill>
          </mc:Fallback>
        </mc:AlternateContent>
        <p:spPr bwMode="auto">
          <a:xfrm>
            <a:off x="7018338" y="965200"/>
            <a:ext cx="930275" cy="87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35" name="Picture 28"/>
          <p:cNvPicPr>
            <a:picLocks noChangeAspect="1"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18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19"/>
              <a:srcRect/>
              <a:stretch>
                <a:fillRect/>
              </a:stretch>
            </p:blipFill>
          </mc:Fallback>
        </mc:AlternateContent>
        <p:spPr bwMode="auto">
          <a:xfrm>
            <a:off x="5089525" y="965200"/>
            <a:ext cx="27622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36" name="Picture 29"/>
          <p:cNvPicPr>
            <a:picLocks noChangeAspect="1"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20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21"/>
              <a:srcRect/>
              <a:stretch>
                <a:fillRect/>
              </a:stretch>
            </p:blipFill>
          </mc:Fallback>
        </mc:AlternateContent>
        <p:spPr bwMode="auto">
          <a:xfrm>
            <a:off x="7875588" y="1019175"/>
            <a:ext cx="84455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965200" y="401638"/>
            <a:ext cx="7286625" cy="436562"/>
          </a:xfrm>
        </p:spPr>
        <p:txBody>
          <a:bodyPr lIns="96437" tIns="0" rIns="115725" bIns="0"/>
          <a:lstStyle/>
          <a:p>
            <a:pPr defTabSz="1300163" eaLnBrk="1" hangingPunct="1">
              <a:tabLst>
                <a:tab pos="1219200" algn="l"/>
              </a:tabLst>
            </a:pPr>
            <a:r>
              <a:rPr lang="de-DE">
                <a:ea typeface="ＭＳ Ｐゴシック" charset="-128"/>
                <a:cs typeface="ＭＳ Ｐゴシック" charset="-128"/>
              </a:rPr>
              <a:t>Resource Assembly</a:t>
            </a:r>
          </a:p>
        </p:txBody>
      </p:sp>
      <p:pic>
        <p:nvPicPr>
          <p:cNvPr id="100355" name="Picture 10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95838" y="1041400"/>
            <a:ext cx="4044950" cy="57102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blurRad="63500" dist="76199" dir="2700000" algn="ctr" rotWithShape="0">
              <a:schemeClr val="bg2">
                <a:alpha val="75000"/>
              </a:schemeClr>
            </a:outerShdw>
          </a:effectLst>
        </p:spPr>
      </p:pic>
      <p:sp>
        <p:nvSpPr>
          <p:cNvPr id="45061" name="Rectangle 1029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4149725" cy="2840038"/>
          </a:xfrm>
          <a:noFill/>
        </p:spPr>
        <p:txBody>
          <a:bodyPr lIns="91435" tIns="45718" rIns="91435" bIns="45718"/>
          <a:lstStyle/>
          <a:p>
            <a:pPr eaLnBrk="1" hangingPunct="1">
              <a:lnSpc>
                <a:spcPct val="90000"/>
              </a:lnSpc>
            </a:pPr>
            <a:r>
              <a:rPr lang="en-US" dirty="0" smtClean="0">
                <a:ea typeface="ＭＳ Ｐゴシック" charset="-128"/>
                <a:cs typeface="ＭＳ Ｐゴシック" charset="-128"/>
              </a:rPr>
              <a:t>Take shopping cart to the supermarket </a:t>
            </a:r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00358" name="Picture 103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63775" y="3322638"/>
            <a:ext cx="2917825" cy="293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>
                <a:ea typeface="ＭＳ Ｐゴシック" charset="-128"/>
                <a:cs typeface="ＭＳ Ｐゴシック" charset="-128"/>
              </a:rPr>
              <a:t>Resource Assembly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0338" y="1371600"/>
            <a:ext cx="5326062" cy="511175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charset="-128"/>
                <a:cs typeface="ＭＳ Ｐゴシック" charset="-128"/>
              </a:rPr>
              <a:t>Nested Assemblies</a:t>
            </a:r>
          </a:p>
          <a:p>
            <a:pPr eaLnBrk="1" hangingPunct="1"/>
            <a:r>
              <a:rPr lang="en-US" smtClean="0">
                <a:ea typeface="ＭＳ Ｐゴシック" charset="-128"/>
                <a:cs typeface="ＭＳ Ｐゴシック" charset="-128"/>
              </a:rPr>
              <a:t>No pre-defined levels of granularity („module“, „chapter“, etc)</a:t>
            </a:r>
          </a:p>
          <a:p>
            <a:pPr eaLnBrk="1" hangingPunct="1"/>
            <a:r>
              <a:rPr lang="en-US" smtClean="0">
                <a:ea typeface="ＭＳ Ｐゴシック" charset="-128"/>
                <a:cs typeface="ＭＳ Ｐゴシック" charset="-128"/>
              </a:rPr>
              <a:t>People can never agree what those terms mean</a:t>
            </a:r>
          </a:p>
          <a:p>
            <a:pPr eaLnBrk="1" hangingPunct="1"/>
            <a:r>
              <a:rPr lang="en-US" smtClean="0">
                <a:ea typeface="ＭＳ Ｐゴシック" charset="-128"/>
                <a:cs typeface="ＭＳ Ｐゴシック" charset="-128"/>
              </a:rPr>
              <a:t>Re-use possible on any level</a:t>
            </a:r>
          </a:p>
        </p:txBody>
      </p:sp>
      <p:pic>
        <p:nvPicPr>
          <p:cNvPr id="47108" name="Picture 4" descr="puzzl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43500" y="1125538"/>
            <a:ext cx="3679825" cy="551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defTabSz="1300163" eaLnBrk="1" hangingPunct="1">
              <a:tabLst>
                <a:tab pos="1536700" algn="l"/>
              </a:tabLst>
            </a:pPr>
            <a:r>
              <a:rPr lang="de-DE">
                <a:ea typeface="ＭＳ Ｐゴシック" charset="-128"/>
                <a:cs typeface="ＭＳ Ｐゴシック" charset="-128"/>
              </a:rPr>
              <a:t>Resource Assembly</a:t>
            </a:r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84300" y="2428875"/>
            <a:ext cx="6367463" cy="26876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grpSp>
        <p:nvGrpSpPr>
          <p:cNvPr id="49156" name="Group 4"/>
          <p:cNvGrpSpPr>
            <a:grpSpLocks/>
          </p:cNvGrpSpPr>
          <p:nvPr/>
        </p:nvGrpSpPr>
        <p:grpSpPr bwMode="auto">
          <a:xfrm>
            <a:off x="536575" y="1233488"/>
            <a:ext cx="4052888" cy="2347912"/>
            <a:chOff x="480" y="1105"/>
            <a:chExt cx="3631" cy="2103"/>
          </a:xfrm>
        </p:grpSpPr>
        <p:sp>
          <p:nvSpPr>
            <p:cNvPr id="49176" name="Line 5"/>
            <p:cNvSpPr>
              <a:spLocks noChangeShapeType="1"/>
            </p:cNvSpPr>
            <p:nvPr/>
          </p:nvSpPr>
          <p:spPr bwMode="auto">
            <a:xfrm rot="10800000">
              <a:off x="1416" y="2360"/>
              <a:ext cx="600" cy="84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pic>
          <p:nvPicPr>
            <p:cNvPr id="49177" name="Picture 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80" y="1112"/>
              <a:ext cx="944" cy="1256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</p:pic>
        <p:sp>
          <p:nvSpPr>
            <p:cNvPr id="49178" name="Text Box 7"/>
            <p:cNvSpPr txBox="1">
              <a:spLocks noChangeArrowheads="1"/>
            </p:cNvSpPr>
            <p:nvPr/>
          </p:nvSpPr>
          <p:spPr bwMode="auto">
            <a:xfrm>
              <a:off x="1503" y="1105"/>
              <a:ext cx="2608" cy="6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defTabSz="642938" eaLnBrk="1" hangingPunct="1">
                <a:tabLst>
                  <a:tab pos="749300" algn="l"/>
                </a:tabLst>
              </a:pPr>
              <a:r>
                <a:rPr lang="en-US" sz="2500"/>
                <a:t>Writes module about</a:t>
              </a:r>
              <a:br>
                <a:rPr lang="en-US" sz="2500"/>
              </a:br>
              <a:r>
                <a:rPr lang="en-US" sz="2500"/>
                <a:t>energy conservation</a:t>
              </a: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857250" y="4017963"/>
            <a:ext cx="3867150" cy="2241550"/>
            <a:chOff x="672" y="2877"/>
            <a:chExt cx="3465" cy="2007"/>
          </a:xfrm>
        </p:grpSpPr>
        <p:pic>
          <p:nvPicPr>
            <p:cNvPr id="49173" name="Picture 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72" y="3165"/>
              <a:ext cx="848" cy="1128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</p:pic>
        <p:sp>
          <p:nvSpPr>
            <p:cNvPr id="49174" name="Line 10"/>
            <p:cNvSpPr>
              <a:spLocks noChangeShapeType="1"/>
            </p:cNvSpPr>
            <p:nvPr/>
          </p:nvSpPr>
          <p:spPr bwMode="auto">
            <a:xfrm rot="10800000" flipH="1">
              <a:off x="1480" y="2877"/>
              <a:ext cx="1168" cy="3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9175" name="Text Box 11"/>
            <p:cNvSpPr txBox="1">
              <a:spLocks noChangeArrowheads="1"/>
            </p:cNvSpPr>
            <p:nvPr/>
          </p:nvSpPr>
          <p:spPr bwMode="auto">
            <a:xfrm>
              <a:off x="1528" y="3861"/>
              <a:ext cx="2609" cy="10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defTabSz="642938" eaLnBrk="1" hangingPunct="1">
                <a:tabLst>
                  <a:tab pos="749300" algn="l"/>
                </a:tabLst>
              </a:pPr>
              <a:r>
                <a:rPr lang="en-US" sz="2500"/>
                <a:t>Writes module about</a:t>
              </a:r>
              <a:br>
                <a:rPr lang="en-US" sz="2500"/>
              </a:br>
              <a:r>
                <a:rPr lang="en-US" sz="2500"/>
                <a:t>momentum</a:t>
              </a:r>
              <a:br>
                <a:rPr lang="en-US" sz="2500"/>
              </a:br>
              <a:r>
                <a:rPr lang="en-US" sz="2500"/>
                <a:t>conservation</a:t>
              </a:r>
            </a:p>
          </p:txBody>
        </p: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4562475" y="1206500"/>
            <a:ext cx="4581525" cy="1616075"/>
            <a:chOff x="3577" y="672"/>
            <a:chExt cx="4104" cy="1447"/>
          </a:xfrm>
        </p:grpSpPr>
        <p:sp>
          <p:nvSpPr>
            <p:cNvPr id="49170" name="Text Box 13"/>
            <p:cNvSpPr txBox="1">
              <a:spLocks noChangeArrowheads="1"/>
            </p:cNvSpPr>
            <p:nvPr/>
          </p:nvSpPr>
          <p:spPr bwMode="auto">
            <a:xfrm>
              <a:off x="5033" y="672"/>
              <a:ext cx="2648" cy="10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defTabSz="642938" eaLnBrk="1" hangingPunct="1">
                <a:tabLst>
                  <a:tab pos="749300" algn="l"/>
                </a:tabLst>
              </a:pPr>
              <a:r>
                <a:rPr lang="en-US" sz="2500"/>
                <a:t>Compiles module about conservation laws</a:t>
              </a:r>
            </a:p>
          </p:txBody>
        </p:sp>
        <p:sp>
          <p:nvSpPr>
            <p:cNvPr id="49171" name="Line 14"/>
            <p:cNvSpPr>
              <a:spLocks noChangeShapeType="1"/>
            </p:cNvSpPr>
            <p:nvPr/>
          </p:nvSpPr>
          <p:spPr bwMode="auto">
            <a:xfrm rot="10800000" flipH="1">
              <a:off x="3577" y="1855"/>
              <a:ext cx="632" cy="26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pic>
          <p:nvPicPr>
            <p:cNvPr id="49172" name="Picture 15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189" y="734"/>
              <a:ext cx="836" cy="1115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</p:pic>
      </p:grp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5143500" y="4133850"/>
            <a:ext cx="2913063" cy="2403475"/>
            <a:chOff x="4032" y="2968"/>
            <a:chExt cx="2608" cy="2152"/>
          </a:xfrm>
        </p:grpSpPr>
        <p:sp>
          <p:nvSpPr>
            <p:cNvPr id="49167" name="Line 17"/>
            <p:cNvSpPr>
              <a:spLocks noChangeShapeType="1"/>
            </p:cNvSpPr>
            <p:nvPr/>
          </p:nvSpPr>
          <p:spPr bwMode="auto">
            <a:xfrm>
              <a:off x="4944" y="2968"/>
              <a:ext cx="96" cy="7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pic>
          <p:nvPicPr>
            <p:cNvPr id="49168" name="Picture 18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032" y="3760"/>
              <a:ext cx="1024" cy="136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</p:pic>
        <p:sp>
          <p:nvSpPr>
            <p:cNvPr id="49169" name="Text Box 19"/>
            <p:cNvSpPr txBox="1">
              <a:spLocks noChangeArrowheads="1"/>
            </p:cNvSpPr>
            <p:nvPr/>
          </p:nvSpPr>
          <p:spPr bwMode="auto">
            <a:xfrm>
              <a:off x="5044" y="3849"/>
              <a:ext cx="1596" cy="1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defTabSz="642938" eaLnBrk="1" hangingPunct="1">
                <a:tabLst>
                  <a:tab pos="749300" algn="l"/>
                </a:tabLst>
              </a:pPr>
              <a:r>
                <a:rPr lang="en-US" sz="2500"/>
                <a:t>Uses whole</a:t>
              </a:r>
              <a:br>
                <a:rPr lang="en-US" sz="2500"/>
              </a:br>
              <a:r>
                <a:rPr lang="en-US" sz="2500"/>
                <a:t>assembly</a:t>
              </a:r>
              <a:br>
                <a:rPr lang="en-US" sz="2500"/>
              </a:br>
              <a:r>
                <a:rPr lang="en-US" sz="2500"/>
                <a:t>in his course</a:t>
              </a:r>
            </a:p>
          </p:txBody>
        </p:sp>
      </p:grpSp>
      <p:pic>
        <p:nvPicPr>
          <p:cNvPr id="30740" name="Picture 2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751013" y="2152650"/>
            <a:ext cx="981075" cy="7858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blurRad="63500" dist="76199" dir="2700000" algn="ctr" rotWithShape="0">
              <a:schemeClr val="bg2">
                <a:alpha val="75000"/>
              </a:schemeClr>
            </a:outerShdw>
          </a:effectLst>
        </p:spPr>
      </p:pic>
      <p:pic>
        <p:nvPicPr>
          <p:cNvPr id="30741" name="Picture 2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803400" y="4160838"/>
            <a:ext cx="876300" cy="89376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blurRad="63500" dist="76199" dir="2700000" algn="ctr" rotWithShape="0">
              <a:schemeClr val="bg2">
                <a:alpha val="75000"/>
              </a:schemeClr>
            </a:outerShdw>
          </a:effectLst>
        </p:spPr>
      </p:pic>
      <p:pic>
        <p:nvPicPr>
          <p:cNvPr id="30742" name="Picture 2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643688" y="1982788"/>
            <a:ext cx="2286000" cy="155416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blurRad="63500" dist="76199" dir="2700000" algn="ctr" rotWithShape="0">
              <a:schemeClr val="bg2">
                <a:alpha val="75000"/>
              </a:schemeClr>
            </a:outerShdw>
          </a:effectLst>
        </p:spPr>
      </p:pic>
      <p:grpSp>
        <p:nvGrpSpPr>
          <p:cNvPr id="6" name="Group 23"/>
          <p:cNvGrpSpPr>
            <a:grpSpLocks/>
          </p:cNvGrpSpPr>
          <p:nvPr/>
        </p:nvGrpSpPr>
        <p:grpSpPr bwMode="auto">
          <a:xfrm>
            <a:off x="2286000" y="2830513"/>
            <a:ext cx="3848100" cy="1268412"/>
            <a:chOff x="1792" y="1946"/>
            <a:chExt cx="3448" cy="1136"/>
          </a:xfrm>
        </p:grpSpPr>
        <p:sp>
          <p:nvSpPr>
            <p:cNvPr id="30744" name="Line 24"/>
            <p:cNvSpPr>
              <a:spLocks noChangeShapeType="1"/>
            </p:cNvSpPr>
            <p:nvPr/>
          </p:nvSpPr>
          <p:spPr bwMode="auto">
            <a:xfrm rot="10800000" flipH="1">
              <a:off x="1792" y="1946"/>
              <a:ext cx="2033" cy="673"/>
            </a:xfrm>
            <a:prstGeom prst="line">
              <a:avLst/>
            </a:prstGeom>
            <a:noFill/>
            <a:ln w="57150">
              <a:solidFill>
                <a:srgbClr val="FFFB1B"/>
              </a:solidFill>
              <a:round/>
              <a:headEnd/>
              <a:tailEnd type="stealth" w="med" len="med"/>
            </a:ln>
            <a:effectLst>
              <a:outerShdw blurRad="63500" dist="107763" dir="2700000" algn="ctr" rotWithShape="0">
                <a:srgbClr val="000000">
                  <a:alpha val="74998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0745" name="Line 25"/>
            <p:cNvSpPr>
              <a:spLocks noChangeShapeType="1"/>
            </p:cNvSpPr>
            <p:nvPr/>
          </p:nvSpPr>
          <p:spPr bwMode="auto">
            <a:xfrm rot="10800000" flipH="1">
              <a:off x="2480" y="1970"/>
              <a:ext cx="1310" cy="1039"/>
            </a:xfrm>
            <a:prstGeom prst="line">
              <a:avLst/>
            </a:prstGeom>
            <a:noFill/>
            <a:ln w="57150">
              <a:solidFill>
                <a:srgbClr val="FFFB1B"/>
              </a:solidFill>
              <a:round/>
              <a:headEnd/>
              <a:tailEnd type="stealth" w="med" len="med"/>
            </a:ln>
            <a:effectLst>
              <a:outerShdw blurRad="63500" dist="107763" dir="2700000" algn="ctr" rotWithShape="0">
                <a:srgbClr val="000000">
                  <a:alpha val="74998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0746" name="Line 26"/>
            <p:cNvSpPr>
              <a:spLocks noChangeShapeType="1"/>
            </p:cNvSpPr>
            <p:nvPr/>
          </p:nvSpPr>
          <p:spPr bwMode="auto">
            <a:xfrm>
              <a:off x="3825" y="1979"/>
              <a:ext cx="1415" cy="1103"/>
            </a:xfrm>
            <a:prstGeom prst="line">
              <a:avLst/>
            </a:prstGeom>
            <a:noFill/>
            <a:ln w="57150">
              <a:solidFill>
                <a:srgbClr val="FFFB1B"/>
              </a:solidFill>
              <a:round/>
              <a:headEnd/>
              <a:tailEnd type="stealth" w="med" len="med"/>
            </a:ln>
            <a:effectLst>
              <a:outerShdw blurRad="63500" dist="107763" dir="2700000" algn="ctr" rotWithShape="0">
                <a:srgbClr val="000000">
                  <a:alpha val="74998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/>
          </p:cNvSpPr>
          <p:nvPr/>
        </p:nvSpPr>
        <p:spPr bwMode="auto">
          <a:xfrm>
            <a:off x="53975" y="965200"/>
            <a:ext cx="4500563" cy="3695700"/>
          </a:xfrm>
          <a:prstGeom prst="rect">
            <a:avLst/>
          </a:prstGeom>
          <a:solidFill>
            <a:srgbClr val="CCFFCC">
              <a:alpha val="89803"/>
            </a:srgbClr>
          </a:solidFill>
          <a:ln w="25400">
            <a:solidFill>
              <a:srgbClr val="FFFFFF">
                <a:alpha val="89803"/>
              </a:srgbClr>
            </a:solidFill>
            <a:miter lim="800000"/>
            <a:headEnd/>
            <a:tailEnd/>
          </a:ln>
        </p:spPr>
        <p:txBody>
          <a:bodyPr wrap="none" lIns="64291" tIns="32146" rIns="64291" bIns="32146" anchor="ctr">
            <a:prstTxWarp prst="textNoShape">
              <a:avLst/>
            </a:prstTxWarp>
          </a:bodyPr>
          <a:lstStyle/>
          <a:p>
            <a:pPr algn="r" defTabSz="642938" eaLnBrk="1" hangingPunct="1"/>
            <a:r>
              <a:rPr lang="en-US" sz="3000">
                <a:latin typeface="Lucida Handwriting" charset="0"/>
              </a:rPr>
              <a:t>  </a:t>
            </a:r>
            <a:r>
              <a:rPr lang="en-US" sz="3000"/>
              <a:t>Campus A</a:t>
            </a:r>
          </a:p>
        </p:txBody>
      </p:sp>
      <p:sp>
        <p:nvSpPr>
          <p:cNvPr id="51203" name="Rectangle 3"/>
          <p:cNvSpPr>
            <a:spLocks/>
          </p:cNvSpPr>
          <p:nvPr/>
        </p:nvSpPr>
        <p:spPr bwMode="auto">
          <a:xfrm>
            <a:off x="4608513" y="965200"/>
            <a:ext cx="4500562" cy="3695700"/>
          </a:xfrm>
          <a:prstGeom prst="rect">
            <a:avLst/>
          </a:prstGeom>
          <a:solidFill>
            <a:srgbClr val="FFCC99">
              <a:alpha val="89803"/>
            </a:srgbClr>
          </a:solidFill>
          <a:ln w="25400">
            <a:solidFill>
              <a:srgbClr val="FFFFFF">
                <a:alpha val="89803"/>
              </a:srgbClr>
            </a:solidFill>
            <a:miter lim="800000"/>
            <a:headEnd/>
            <a:tailEnd/>
          </a:ln>
        </p:spPr>
        <p:txBody>
          <a:bodyPr wrap="none" lIns="64291" tIns="32146" rIns="64291" bIns="32146" anchor="ctr">
            <a:prstTxWarp prst="textNoShape">
              <a:avLst/>
            </a:prstTxWarp>
          </a:bodyPr>
          <a:lstStyle/>
          <a:p>
            <a:pPr algn="r" defTabSz="642938" eaLnBrk="1" hangingPunct="1"/>
            <a:r>
              <a:rPr lang="en-US" sz="3000">
                <a:latin typeface="Lucida Handwriting" charset="0"/>
              </a:rPr>
              <a:t>  </a:t>
            </a:r>
            <a:r>
              <a:rPr lang="en-US" sz="3000"/>
              <a:t>Campus B</a:t>
            </a:r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762000"/>
          </a:xfrm>
        </p:spPr>
        <p:txBody>
          <a:bodyPr/>
          <a:lstStyle/>
          <a:p>
            <a:pPr eaLnBrk="1" hangingPunct="1"/>
            <a:r>
              <a:rPr lang="de-DE">
                <a:ea typeface="ＭＳ Ｐゴシック" charset="-128"/>
                <a:cs typeface="ＭＳ Ｐゴシック" charset="-128"/>
              </a:rPr>
              <a:t>LON-CAPA Architecture</a:t>
            </a:r>
          </a:p>
        </p:txBody>
      </p:sp>
      <p:sp>
        <p:nvSpPr>
          <p:cNvPr id="51205" name="Rectangle 6"/>
          <p:cNvSpPr>
            <a:spLocks/>
          </p:cNvSpPr>
          <p:nvPr/>
        </p:nvSpPr>
        <p:spPr bwMode="auto">
          <a:xfrm>
            <a:off x="160338" y="5037138"/>
            <a:ext cx="8786812" cy="1446212"/>
          </a:xfrm>
          <a:prstGeom prst="rect">
            <a:avLst/>
          </a:prstGeom>
          <a:solidFill>
            <a:srgbClr val="99CC00">
              <a:alpha val="30196"/>
            </a:srgbClr>
          </a:solidFill>
          <a:ln w="25400">
            <a:solidFill>
              <a:srgbClr val="FFFFFF">
                <a:alpha val="89803"/>
              </a:srgbClr>
            </a:solidFill>
            <a:miter lim="800000"/>
            <a:headEnd/>
            <a:tailEnd/>
          </a:ln>
        </p:spPr>
        <p:txBody>
          <a:bodyPr wrap="none" lIns="11046" tIns="5524" rIns="11046" bIns="5524" anchor="ctr">
            <a:prstTxWarp prst="textNoShape">
              <a:avLst/>
            </a:prstTxWarp>
          </a:bodyPr>
          <a:lstStyle/>
          <a:p>
            <a:pPr algn="ctr" defTabSz="642938" eaLnBrk="1" hangingPunct="1"/>
            <a:endParaRPr lang="de-DE" sz="3000">
              <a:solidFill>
                <a:srgbClr val="FFFFFF"/>
              </a:solidFill>
              <a:latin typeface="Chalkboard" charset="0"/>
            </a:endParaRPr>
          </a:p>
        </p:txBody>
      </p:sp>
      <p:sp>
        <p:nvSpPr>
          <p:cNvPr id="51206" name="Text Box 7"/>
          <p:cNvSpPr txBox="1">
            <a:spLocks/>
          </p:cNvSpPr>
          <p:nvPr/>
        </p:nvSpPr>
        <p:spPr bwMode="auto">
          <a:xfrm>
            <a:off x="1874838" y="5197475"/>
            <a:ext cx="5634037" cy="109378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lIns="11046" tIns="5524" rIns="11046" bIns="5524" anchor="ctr">
            <a:prstTxWarp prst="textNoShape">
              <a:avLst/>
            </a:prstTxWarp>
          </a:bodyPr>
          <a:lstStyle/>
          <a:p>
            <a:pPr algn="ctr" defTabSz="642938" eaLnBrk="1" hangingPunct="1"/>
            <a:r>
              <a:rPr lang="de-DE" sz="3400" dirty="0" err="1"/>
              <a:t>Shared</a:t>
            </a:r>
            <a:r>
              <a:rPr lang="de-DE" sz="3400" dirty="0"/>
              <a:t> </a:t>
            </a:r>
            <a:r>
              <a:rPr lang="de-DE" sz="3400" dirty="0" err="1"/>
              <a:t>Cross-</a:t>
            </a:r>
            <a:r>
              <a:rPr lang="de-DE" sz="3400" dirty="0" err="1" smtClean="0"/>
              <a:t>Institutional</a:t>
            </a:r>
            <a:endParaRPr lang="de-DE" sz="3400" dirty="0" smtClean="0"/>
          </a:p>
          <a:p>
            <a:pPr algn="ctr" defTabSz="642938" eaLnBrk="1" hangingPunct="1"/>
            <a:r>
              <a:rPr lang="de-DE" sz="3400" dirty="0" smtClean="0"/>
              <a:t>Digital </a:t>
            </a:r>
            <a:r>
              <a:rPr lang="de-DE" sz="3400" dirty="0" err="1" smtClean="0"/>
              <a:t>Resource</a:t>
            </a:r>
            <a:r>
              <a:rPr lang="de-DE" sz="3400" dirty="0" smtClean="0"/>
              <a:t> </a:t>
            </a:r>
            <a:r>
              <a:rPr lang="de-DE" sz="3400" dirty="0"/>
              <a:t>Library</a:t>
            </a:r>
            <a:endParaRPr lang="de-DE" sz="3400" dirty="0">
              <a:solidFill>
                <a:srgbClr val="FFFFFF"/>
              </a:solidFill>
            </a:endParaRPr>
          </a:p>
        </p:txBody>
      </p:sp>
      <p:sp>
        <p:nvSpPr>
          <p:cNvPr id="51207" name="Rectangle 8"/>
          <p:cNvSpPr>
            <a:spLocks/>
          </p:cNvSpPr>
          <p:nvPr/>
        </p:nvSpPr>
        <p:spPr bwMode="auto">
          <a:xfrm>
            <a:off x="214313" y="3054350"/>
            <a:ext cx="4071937" cy="1393825"/>
          </a:xfrm>
          <a:prstGeom prst="rect">
            <a:avLst/>
          </a:prstGeom>
          <a:blipFill dpi="0" rotWithShape="0">
            <a:blip r:embed="rId3">
              <a:alphaModFix amt="30000"/>
            </a:blip>
            <a:srcRect/>
            <a:tile tx="0" ty="0" sx="100000" sy="100000" flip="none" algn="tl"/>
          </a:blipFill>
          <a:ln w="25400">
            <a:solidFill>
              <a:srgbClr val="FFFFFF">
                <a:alpha val="89803"/>
              </a:srgbClr>
            </a:solidFill>
            <a:miter lim="800000"/>
            <a:headEnd/>
            <a:tailEnd/>
          </a:ln>
        </p:spPr>
        <p:txBody>
          <a:bodyPr wrap="none" lIns="11046" tIns="5524" rIns="11046" bIns="5524" anchor="ctr">
            <a:prstTxWarp prst="textNoShape">
              <a:avLst/>
            </a:prstTxWarp>
          </a:bodyPr>
          <a:lstStyle/>
          <a:p>
            <a:pPr algn="ctr" defTabSz="642938" eaLnBrk="1" hangingPunct="1"/>
            <a:r>
              <a:rPr lang="de-DE" sz="3000"/>
              <a:t>Resource Assembly</a:t>
            </a:r>
            <a:endParaRPr lang="en-US" sz="3000">
              <a:solidFill>
                <a:srgbClr val="FFFFFF"/>
              </a:solidFill>
            </a:endParaRPr>
          </a:p>
        </p:txBody>
      </p:sp>
      <p:sp>
        <p:nvSpPr>
          <p:cNvPr id="28681" name="Rectangle 9"/>
          <p:cNvSpPr>
            <a:spLocks/>
          </p:cNvSpPr>
          <p:nvPr/>
        </p:nvSpPr>
        <p:spPr bwMode="auto">
          <a:xfrm>
            <a:off x="214313" y="1822450"/>
            <a:ext cx="4071937" cy="642938"/>
          </a:xfrm>
          <a:prstGeom prst="rect">
            <a:avLst/>
          </a:prstGeom>
          <a:solidFill>
            <a:srgbClr val="FFFF00">
              <a:alpha val="89999"/>
            </a:srgbClr>
          </a:solidFill>
          <a:ln w="25400">
            <a:solidFill>
              <a:srgbClr val="FFFFFF">
                <a:alpha val="89999"/>
              </a:srgbClr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11046" tIns="5524" rIns="11046" bIns="5524" anchor="ctr">
            <a:prstTxWarp prst="textNoShape">
              <a:avLst/>
            </a:prstTxWarp>
          </a:bodyPr>
          <a:lstStyle/>
          <a:p>
            <a:pPr algn="ctr" defTabSz="642938" eaLnBrk="1" hangingPunct="1">
              <a:defRPr/>
            </a:pPr>
            <a:r>
              <a:rPr lang="de-DE" sz="3000"/>
              <a:t>Course Management</a:t>
            </a:r>
            <a:endParaRPr lang="en-US" sz="3000"/>
          </a:p>
        </p:txBody>
      </p:sp>
      <p:sp>
        <p:nvSpPr>
          <p:cNvPr id="28682" name="AutoShape 10"/>
          <p:cNvSpPr>
            <a:spLocks/>
          </p:cNvSpPr>
          <p:nvPr/>
        </p:nvSpPr>
        <p:spPr bwMode="auto">
          <a:xfrm>
            <a:off x="1285875" y="4394200"/>
            <a:ext cx="588963" cy="696913"/>
          </a:xfrm>
          <a:prstGeom prst="upArrow">
            <a:avLst>
              <a:gd name="adj1" fmla="val 50000"/>
              <a:gd name="adj2" fmla="val 29582"/>
            </a:avLst>
          </a:prstGeom>
          <a:gradFill rotWithShape="0">
            <a:gsLst>
              <a:gs pos="0">
                <a:schemeClr val="hlink"/>
              </a:gs>
              <a:gs pos="50000">
                <a:schemeClr val="accent1"/>
              </a:gs>
              <a:gs pos="100000">
                <a:schemeClr val="hlink"/>
              </a:gs>
            </a:gsLst>
            <a:lin ang="0" scaled="1"/>
          </a:gradFill>
          <a:ln w="25400">
            <a:solidFill>
              <a:srgbClr val="FFFFFF">
                <a:alpha val="89999"/>
              </a:srgbClr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11046" tIns="5524" rIns="11046" bIns="5524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8683" name="AutoShape 11"/>
          <p:cNvSpPr>
            <a:spLocks/>
          </p:cNvSpPr>
          <p:nvPr/>
        </p:nvSpPr>
        <p:spPr bwMode="auto">
          <a:xfrm>
            <a:off x="1874838" y="2411413"/>
            <a:ext cx="588962" cy="696912"/>
          </a:xfrm>
          <a:prstGeom prst="upArrow">
            <a:avLst>
              <a:gd name="adj1" fmla="val 50000"/>
              <a:gd name="adj2" fmla="val 29582"/>
            </a:avLst>
          </a:prstGeom>
          <a:gradFill rotWithShape="0">
            <a:gsLst>
              <a:gs pos="0">
                <a:srgbClr val="FFFF00"/>
              </a:gs>
              <a:gs pos="50000">
                <a:schemeClr val="accent1"/>
              </a:gs>
              <a:gs pos="100000">
                <a:srgbClr val="FFFF00"/>
              </a:gs>
            </a:gsLst>
            <a:lin ang="0" scaled="1"/>
          </a:gradFill>
          <a:ln w="25400">
            <a:solidFill>
              <a:srgbClr val="FFFFFF">
                <a:alpha val="89999"/>
              </a:srgbClr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11046" tIns="5524" rIns="11046" bIns="5524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8684" name="AutoShape 12"/>
          <p:cNvSpPr>
            <a:spLocks/>
          </p:cNvSpPr>
          <p:nvPr/>
        </p:nvSpPr>
        <p:spPr bwMode="auto">
          <a:xfrm flipV="1">
            <a:off x="2678113" y="4394200"/>
            <a:ext cx="590550" cy="696913"/>
          </a:xfrm>
          <a:prstGeom prst="upArrow">
            <a:avLst>
              <a:gd name="adj1" fmla="val 50000"/>
              <a:gd name="adj2" fmla="val 29503"/>
            </a:avLst>
          </a:prstGeom>
          <a:gradFill rotWithShape="0">
            <a:gsLst>
              <a:gs pos="0">
                <a:schemeClr val="hlink"/>
              </a:gs>
              <a:gs pos="50000">
                <a:schemeClr val="accent1"/>
              </a:gs>
              <a:gs pos="100000">
                <a:schemeClr val="hlink"/>
              </a:gs>
            </a:gsLst>
            <a:lin ang="0" scaled="1"/>
          </a:gradFill>
          <a:ln w="25400">
            <a:solidFill>
              <a:srgbClr val="FFFFFF">
                <a:alpha val="89999"/>
              </a:srgbClr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11046" tIns="5524" rIns="11046" bIns="5524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pic>
        <p:nvPicPr>
          <p:cNvPr id="51212" name="Picture 13"/>
          <p:cNvPicPr>
            <a:picLocks noChangeAspect="1"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5"/>
              <a:srcRect/>
              <a:stretch>
                <a:fillRect/>
              </a:stretch>
            </p:blipFill>
          </mc:Fallback>
        </mc:AlternateContent>
        <p:spPr bwMode="auto">
          <a:xfrm>
            <a:off x="749300" y="1019175"/>
            <a:ext cx="409575" cy="87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3" name="Picture 14"/>
          <p:cNvPicPr>
            <a:picLocks noChangeAspect="1"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6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7"/>
              <a:srcRect/>
              <a:stretch>
                <a:fillRect/>
              </a:stretch>
            </p:blipFill>
          </mc:Fallback>
        </mc:AlternateContent>
        <p:spPr bwMode="auto">
          <a:xfrm>
            <a:off x="3106738" y="1179513"/>
            <a:ext cx="423862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4" name="Picture 15"/>
          <p:cNvPicPr>
            <a:picLocks noChangeAspect="1"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8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9"/>
              <a:srcRect/>
              <a:stretch>
                <a:fillRect/>
              </a:stretch>
            </p:blipFill>
          </mc:Fallback>
        </mc:AlternateContent>
        <p:spPr bwMode="auto">
          <a:xfrm>
            <a:off x="1446213" y="965200"/>
            <a:ext cx="366712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5" name="Picture 16"/>
          <p:cNvPicPr>
            <a:picLocks noChangeAspect="1"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10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11"/>
              <a:srcRect/>
              <a:stretch>
                <a:fillRect/>
              </a:stretch>
            </p:blipFill>
          </mc:Fallback>
        </mc:AlternateContent>
        <p:spPr bwMode="auto">
          <a:xfrm>
            <a:off x="1820863" y="1071563"/>
            <a:ext cx="407987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6" name="Picture 17"/>
          <p:cNvPicPr>
            <a:picLocks noChangeAspect="1"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12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13"/>
              <a:srcRect/>
              <a:stretch>
                <a:fillRect/>
              </a:stretch>
            </p:blipFill>
          </mc:Fallback>
        </mc:AlternateContent>
        <p:spPr bwMode="auto">
          <a:xfrm>
            <a:off x="2303463" y="1071563"/>
            <a:ext cx="285750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7" name="Picture 18"/>
          <p:cNvPicPr>
            <a:picLocks noChangeAspect="1"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14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15"/>
              <a:srcRect/>
              <a:stretch>
                <a:fillRect/>
              </a:stretch>
            </p:blipFill>
          </mc:Fallback>
        </mc:AlternateContent>
        <p:spPr bwMode="auto">
          <a:xfrm>
            <a:off x="2662238" y="1019175"/>
            <a:ext cx="492125" cy="72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18" name="Rectangle 19"/>
          <p:cNvSpPr>
            <a:spLocks/>
          </p:cNvSpPr>
          <p:nvPr/>
        </p:nvSpPr>
        <p:spPr bwMode="auto">
          <a:xfrm>
            <a:off x="4875213" y="3054350"/>
            <a:ext cx="4071937" cy="1393825"/>
          </a:xfrm>
          <a:prstGeom prst="rect">
            <a:avLst/>
          </a:prstGeom>
          <a:blipFill dpi="0" rotWithShape="0">
            <a:blip r:embed="rId3">
              <a:alphaModFix amt="30000"/>
            </a:blip>
            <a:srcRect/>
            <a:tile tx="0" ty="0" sx="100000" sy="100000" flip="none" algn="tl"/>
          </a:blipFill>
          <a:ln w="25400">
            <a:solidFill>
              <a:srgbClr val="FFFFFF">
                <a:alpha val="89803"/>
              </a:srgbClr>
            </a:solidFill>
            <a:miter lim="800000"/>
            <a:headEnd/>
            <a:tailEnd/>
          </a:ln>
        </p:spPr>
        <p:txBody>
          <a:bodyPr wrap="none" lIns="11046" tIns="5524" rIns="11046" bIns="5524" anchor="ctr">
            <a:prstTxWarp prst="textNoShape">
              <a:avLst/>
            </a:prstTxWarp>
          </a:bodyPr>
          <a:lstStyle/>
          <a:p>
            <a:pPr algn="ctr" defTabSz="642938" eaLnBrk="1" hangingPunct="1"/>
            <a:r>
              <a:rPr lang="de-DE" sz="3000"/>
              <a:t>Resource Assembly</a:t>
            </a:r>
            <a:endParaRPr lang="en-US" sz="3000">
              <a:solidFill>
                <a:srgbClr val="FFFFFF"/>
              </a:solidFill>
            </a:endParaRPr>
          </a:p>
        </p:txBody>
      </p:sp>
      <p:sp>
        <p:nvSpPr>
          <p:cNvPr id="28692" name="Rectangle 20"/>
          <p:cNvSpPr>
            <a:spLocks/>
          </p:cNvSpPr>
          <p:nvPr/>
        </p:nvSpPr>
        <p:spPr bwMode="auto">
          <a:xfrm>
            <a:off x="4875213" y="1822450"/>
            <a:ext cx="4071937" cy="642938"/>
          </a:xfrm>
          <a:prstGeom prst="rect">
            <a:avLst/>
          </a:prstGeom>
          <a:solidFill>
            <a:srgbClr val="FFFF00">
              <a:alpha val="89999"/>
            </a:srgbClr>
          </a:solidFill>
          <a:ln w="25400">
            <a:solidFill>
              <a:srgbClr val="FFFFFF">
                <a:alpha val="89999"/>
              </a:srgbClr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11046" tIns="5524" rIns="11046" bIns="5524" anchor="ctr">
            <a:prstTxWarp prst="textNoShape">
              <a:avLst/>
            </a:prstTxWarp>
          </a:bodyPr>
          <a:lstStyle/>
          <a:p>
            <a:pPr algn="ctr" defTabSz="642938" eaLnBrk="1" hangingPunct="1">
              <a:defRPr/>
            </a:pPr>
            <a:r>
              <a:rPr lang="de-DE" sz="3000"/>
              <a:t>Course Management</a:t>
            </a:r>
            <a:endParaRPr lang="en-US" sz="3000"/>
          </a:p>
        </p:txBody>
      </p:sp>
      <p:sp>
        <p:nvSpPr>
          <p:cNvPr id="28693" name="AutoShape 21"/>
          <p:cNvSpPr>
            <a:spLocks/>
          </p:cNvSpPr>
          <p:nvPr/>
        </p:nvSpPr>
        <p:spPr bwMode="auto">
          <a:xfrm>
            <a:off x="5946775" y="4394200"/>
            <a:ext cx="588963" cy="696913"/>
          </a:xfrm>
          <a:prstGeom prst="upArrow">
            <a:avLst>
              <a:gd name="adj1" fmla="val 50000"/>
              <a:gd name="adj2" fmla="val 29582"/>
            </a:avLst>
          </a:prstGeom>
          <a:gradFill rotWithShape="0">
            <a:gsLst>
              <a:gs pos="0">
                <a:schemeClr val="hlink"/>
              </a:gs>
              <a:gs pos="50000">
                <a:schemeClr val="accent1"/>
              </a:gs>
              <a:gs pos="100000">
                <a:schemeClr val="hlink"/>
              </a:gs>
            </a:gsLst>
            <a:lin ang="0" scaled="1"/>
          </a:gradFill>
          <a:ln w="25400">
            <a:solidFill>
              <a:srgbClr val="FFFFFF">
                <a:alpha val="89999"/>
              </a:srgbClr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11046" tIns="5524" rIns="11046" bIns="5524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8694" name="AutoShape 22"/>
          <p:cNvSpPr>
            <a:spLocks/>
          </p:cNvSpPr>
          <p:nvPr/>
        </p:nvSpPr>
        <p:spPr bwMode="auto">
          <a:xfrm>
            <a:off x="6535738" y="2411413"/>
            <a:ext cx="590550" cy="696912"/>
          </a:xfrm>
          <a:prstGeom prst="upArrow">
            <a:avLst>
              <a:gd name="adj1" fmla="val 50000"/>
              <a:gd name="adj2" fmla="val 29503"/>
            </a:avLst>
          </a:prstGeom>
          <a:gradFill rotWithShape="0">
            <a:gsLst>
              <a:gs pos="0">
                <a:srgbClr val="FFFF00"/>
              </a:gs>
              <a:gs pos="50000">
                <a:schemeClr val="accent1"/>
              </a:gs>
              <a:gs pos="100000">
                <a:srgbClr val="FFFF00"/>
              </a:gs>
            </a:gsLst>
            <a:lin ang="0" scaled="1"/>
          </a:gradFill>
          <a:ln w="25400">
            <a:solidFill>
              <a:srgbClr val="FFFFFF">
                <a:alpha val="89999"/>
              </a:srgbClr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11046" tIns="5524" rIns="11046" bIns="5524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8695" name="AutoShape 23"/>
          <p:cNvSpPr>
            <a:spLocks/>
          </p:cNvSpPr>
          <p:nvPr/>
        </p:nvSpPr>
        <p:spPr bwMode="auto">
          <a:xfrm flipV="1">
            <a:off x="7340600" y="4394200"/>
            <a:ext cx="588963" cy="696913"/>
          </a:xfrm>
          <a:prstGeom prst="upArrow">
            <a:avLst>
              <a:gd name="adj1" fmla="val 50000"/>
              <a:gd name="adj2" fmla="val 29582"/>
            </a:avLst>
          </a:prstGeom>
          <a:gradFill rotWithShape="0">
            <a:gsLst>
              <a:gs pos="0">
                <a:schemeClr val="hlink"/>
              </a:gs>
              <a:gs pos="50000">
                <a:schemeClr val="accent1"/>
              </a:gs>
              <a:gs pos="100000">
                <a:schemeClr val="hlink"/>
              </a:gs>
            </a:gsLst>
            <a:lin ang="0" scaled="1"/>
          </a:gradFill>
          <a:ln w="25400">
            <a:solidFill>
              <a:srgbClr val="FFFFFF">
                <a:alpha val="89999"/>
              </a:srgbClr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11046" tIns="5524" rIns="11046" bIns="5524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pic>
        <p:nvPicPr>
          <p:cNvPr id="51223" name="Picture 24"/>
          <p:cNvPicPr>
            <a:picLocks noChangeAspect="1"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5"/>
              <a:srcRect/>
              <a:stretch>
                <a:fillRect/>
              </a:stretch>
            </p:blipFill>
          </mc:Fallback>
        </mc:AlternateContent>
        <p:spPr bwMode="auto">
          <a:xfrm flipH="1">
            <a:off x="6697663" y="1125538"/>
            <a:ext cx="258762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4" name="Picture 25"/>
          <p:cNvPicPr>
            <a:picLocks noChangeAspect="1"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8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9"/>
              <a:srcRect/>
              <a:stretch>
                <a:fillRect/>
              </a:stretch>
            </p:blipFill>
          </mc:Fallback>
        </mc:AlternateContent>
        <p:spPr bwMode="auto">
          <a:xfrm>
            <a:off x="6107113" y="965200"/>
            <a:ext cx="368300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5" name="Picture 26"/>
          <p:cNvPicPr>
            <a:picLocks noChangeAspect="1"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10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11"/>
              <a:srcRect/>
              <a:stretch>
                <a:fillRect/>
              </a:stretch>
            </p:blipFill>
          </mc:Fallback>
        </mc:AlternateContent>
        <p:spPr bwMode="auto">
          <a:xfrm>
            <a:off x="5497513" y="1019175"/>
            <a:ext cx="534987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6" name="Picture 27"/>
          <p:cNvPicPr>
            <a:picLocks noChangeAspect="1"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16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17"/>
              <a:srcRect/>
              <a:stretch>
                <a:fillRect/>
              </a:stretch>
            </p:blipFill>
          </mc:Fallback>
        </mc:AlternateContent>
        <p:spPr bwMode="auto">
          <a:xfrm>
            <a:off x="7018338" y="965200"/>
            <a:ext cx="930275" cy="87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7" name="Picture 28"/>
          <p:cNvPicPr>
            <a:picLocks noChangeAspect="1"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18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19"/>
              <a:srcRect/>
              <a:stretch>
                <a:fillRect/>
              </a:stretch>
            </p:blipFill>
          </mc:Fallback>
        </mc:AlternateContent>
        <p:spPr bwMode="auto">
          <a:xfrm>
            <a:off x="5089525" y="965200"/>
            <a:ext cx="27622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8" name="Picture 29"/>
          <p:cNvPicPr>
            <a:picLocks noChangeAspect="1"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20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21"/>
              <a:srcRect/>
              <a:stretch>
                <a:fillRect/>
              </a:stretch>
            </p:blipFill>
          </mc:Fallback>
        </mc:AlternateContent>
        <p:spPr bwMode="auto">
          <a:xfrm>
            <a:off x="7875588" y="1019175"/>
            <a:ext cx="84455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charset="-128"/>
                <a:cs typeface="ＭＳ Ｐゴシック" charset="-128"/>
              </a:rPr>
              <a:t>Course Management</a:t>
            </a:r>
          </a:p>
        </p:txBody>
      </p:sp>
      <p:pic>
        <p:nvPicPr>
          <p:cNvPr id="53251" name="Picture 3" descr="IMGP269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1295400"/>
            <a:ext cx="7024688" cy="526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charset="-128"/>
                <a:cs typeface="ＭＳ Ｐゴシック" charset="-128"/>
              </a:rPr>
              <a:t>Course Management</a:t>
            </a:r>
          </a:p>
        </p:txBody>
      </p:sp>
      <p:sp>
        <p:nvSpPr>
          <p:cNvPr id="542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>
                <a:ea typeface="ＭＳ Ｐゴシック" charset="-128"/>
                <a:cs typeface="ＭＳ Ｐゴシック" charset="-128"/>
              </a:rPr>
              <a:t>Normal lecture</a:t>
            </a:r>
          </a:p>
          <a:p>
            <a:r>
              <a:rPr lang="en-US" smtClean="0">
                <a:ea typeface="ＭＳ Ｐゴシック" charset="-128"/>
                <a:cs typeface="ＭＳ Ｐゴシック" charset="-128"/>
              </a:rPr>
              <a:t>Normal recitations</a:t>
            </a:r>
          </a:p>
          <a:p>
            <a:r>
              <a:rPr lang="en-US" smtClean="0">
                <a:ea typeface="ＭＳ Ｐゴシック" charset="-128"/>
                <a:cs typeface="ＭＳ Ｐゴシック" charset="-128"/>
              </a:rPr>
              <a:t>Homework online</a:t>
            </a:r>
          </a:p>
          <a:p>
            <a:r>
              <a:rPr lang="en-US" smtClean="0">
                <a:ea typeface="ＭＳ Ｐゴシック" charset="-128"/>
                <a:cs typeface="ＭＳ Ｐゴシック" charset="-128"/>
              </a:rPr>
              <a:t>Materials online</a:t>
            </a:r>
          </a:p>
          <a:p>
            <a:r>
              <a:rPr lang="en-US" smtClean="0">
                <a:ea typeface="ＭＳ Ｐゴシック" charset="-128"/>
                <a:cs typeface="ＭＳ Ｐゴシック" charset="-128"/>
              </a:rPr>
              <a:t>Grades online</a:t>
            </a:r>
          </a:p>
          <a:p>
            <a:r>
              <a:rPr lang="en-US" smtClean="0">
                <a:ea typeface="ＭＳ Ｐゴシック" charset="-128"/>
                <a:cs typeface="ＭＳ Ｐゴシック" charset="-128"/>
              </a:rPr>
              <a:t>Tests done using computers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charset="-128"/>
                <a:cs typeface="ＭＳ Ｐゴシック" charset="-128"/>
              </a:rPr>
              <a:t>Course Management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3886200" cy="5181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>
                <a:ea typeface="ＭＳ Ｐゴシック" charset="-128"/>
                <a:cs typeface="ＭＳ Ｐゴシック" charset="-128"/>
              </a:rPr>
              <a:t>Instructors can directly use the assembled material in their courses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/>
              <a:t>navigational tools for students to access the material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/>
              <a:t>grade book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/>
              <a:t>communications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/>
              <a:t>calendar/scheduling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/>
              <a:t>access rights management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/>
              <a:t>portfolio space</a:t>
            </a:r>
          </a:p>
        </p:txBody>
      </p:sp>
      <p:pic>
        <p:nvPicPr>
          <p:cNvPr id="36869" name="Picture 5" descr="navigat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22750" y="1219200"/>
            <a:ext cx="4711700" cy="5486400"/>
          </a:xfrm>
          <a:prstGeom prst="rect">
            <a:avLst/>
          </a:prstGeom>
          <a:noFill/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5" name="Right Arrow 4"/>
          <p:cNvSpPr/>
          <p:nvPr/>
        </p:nvSpPr>
        <p:spPr bwMode="auto">
          <a:xfrm>
            <a:off x="3810000" y="6096000"/>
            <a:ext cx="762000" cy="3810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charset="-128"/>
                <a:cs typeface="ＭＳ Ｐゴシック" charset="-128"/>
              </a:rPr>
              <a:t>Course Management</a:t>
            </a:r>
          </a:p>
        </p:txBody>
      </p:sp>
      <p:sp>
        <p:nvSpPr>
          <p:cNvPr id="57347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382000" cy="4953000"/>
          </a:xfrm>
        </p:spPr>
        <p:txBody>
          <a:bodyPr/>
          <a:lstStyle/>
          <a:p>
            <a:r>
              <a:rPr lang="en-US" smtClean="0">
                <a:ea typeface="ＭＳ Ｐゴシック" charset="-128"/>
                <a:cs typeface="ＭＳ Ｐゴシック" charset="-128"/>
              </a:rPr>
              <a:t>Course overview/dashboard</a:t>
            </a:r>
          </a:p>
        </p:txBody>
      </p:sp>
      <p:pic>
        <p:nvPicPr>
          <p:cNvPr id="4" name="Picture 4" descr="whatsne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2138" y="1668463"/>
            <a:ext cx="8120062" cy="5105400"/>
          </a:xfrm>
          <a:prstGeom prst="rect">
            <a:avLst/>
          </a:prstGeom>
          <a:noFill/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/>
          </p:cNvSpPr>
          <p:nvPr/>
        </p:nvSpPr>
        <p:spPr bwMode="auto">
          <a:xfrm>
            <a:off x="53975" y="1219200"/>
            <a:ext cx="4500563" cy="3695700"/>
          </a:xfrm>
          <a:prstGeom prst="rect">
            <a:avLst/>
          </a:prstGeom>
          <a:solidFill>
            <a:srgbClr val="CCFFCC">
              <a:alpha val="30196"/>
            </a:srgbClr>
          </a:solidFill>
          <a:ln w="25400">
            <a:solidFill>
              <a:srgbClr val="FFFFFF">
                <a:alpha val="89803"/>
              </a:srgbClr>
            </a:solidFill>
            <a:miter lim="800000"/>
            <a:headEnd/>
            <a:tailEnd/>
          </a:ln>
        </p:spPr>
        <p:txBody>
          <a:bodyPr wrap="none" lIns="64291" tIns="32146" rIns="64291" bIns="32146" anchor="ctr">
            <a:prstTxWarp prst="textNoShape">
              <a:avLst/>
            </a:prstTxWarp>
          </a:bodyPr>
          <a:lstStyle/>
          <a:p>
            <a:pPr algn="r" defTabSz="642938" eaLnBrk="1" hangingPunct="1"/>
            <a:r>
              <a:rPr lang="en-US" sz="3000">
                <a:latin typeface="Lucida Handwriting" charset="0"/>
              </a:rPr>
              <a:t>  </a:t>
            </a:r>
            <a:r>
              <a:rPr lang="en-US" sz="3000"/>
              <a:t>Campus A</a:t>
            </a:r>
          </a:p>
        </p:txBody>
      </p:sp>
      <p:sp>
        <p:nvSpPr>
          <p:cNvPr id="65539" name="Rectangle 3"/>
          <p:cNvSpPr>
            <a:spLocks/>
          </p:cNvSpPr>
          <p:nvPr/>
        </p:nvSpPr>
        <p:spPr bwMode="auto">
          <a:xfrm>
            <a:off x="4608513" y="1219200"/>
            <a:ext cx="4500562" cy="3695700"/>
          </a:xfrm>
          <a:prstGeom prst="rect">
            <a:avLst/>
          </a:prstGeom>
          <a:solidFill>
            <a:srgbClr val="FFCC99">
              <a:alpha val="30196"/>
            </a:srgbClr>
          </a:solidFill>
          <a:ln w="25400">
            <a:solidFill>
              <a:srgbClr val="FFFFFF">
                <a:alpha val="89803"/>
              </a:srgbClr>
            </a:solidFill>
            <a:miter lim="800000"/>
            <a:headEnd/>
            <a:tailEnd/>
          </a:ln>
        </p:spPr>
        <p:txBody>
          <a:bodyPr wrap="none" lIns="64291" tIns="32146" rIns="64291" bIns="32146" anchor="ctr">
            <a:prstTxWarp prst="textNoShape">
              <a:avLst/>
            </a:prstTxWarp>
          </a:bodyPr>
          <a:lstStyle/>
          <a:p>
            <a:pPr algn="r" defTabSz="642938" eaLnBrk="1" hangingPunct="1"/>
            <a:r>
              <a:rPr lang="en-US" sz="3000">
                <a:latin typeface="Lucida Handwriting" charset="0"/>
              </a:rPr>
              <a:t>  </a:t>
            </a:r>
            <a:r>
              <a:rPr lang="en-US" sz="3000"/>
              <a:t>Campus B</a:t>
            </a:r>
          </a:p>
        </p:txBody>
      </p:sp>
      <p:sp>
        <p:nvSpPr>
          <p:cNvPr id="6554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>
                <a:ea typeface="ＭＳ Ｐゴシック" charset="-128"/>
                <a:cs typeface="ＭＳ Ｐゴシック" charset="-128"/>
              </a:rPr>
              <a:t>Dynamic Metadata</a:t>
            </a:r>
          </a:p>
        </p:txBody>
      </p:sp>
      <p:grpSp>
        <p:nvGrpSpPr>
          <p:cNvPr id="65541" name="Group 5"/>
          <p:cNvGrpSpPr>
            <a:grpSpLocks/>
          </p:cNvGrpSpPr>
          <p:nvPr/>
        </p:nvGrpSpPr>
        <p:grpSpPr bwMode="auto">
          <a:xfrm>
            <a:off x="160338" y="1219200"/>
            <a:ext cx="8786812" cy="5518150"/>
            <a:chOff x="144" y="864"/>
            <a:chExt cx="7872" cy="4944"/>
          </a:xfrm>
        </p:grpSpPr>
        <p:sp>
          <p:nvSpPr>
            <p:cNvPr id="79878" name="Rectangle 6"/>
            <p:cNvSpPr>
              <a:spLocks/>
            </p:cNvSpPr>
            <p:nvPr/>
          </p:nvSpPr>
          <p:spPr bwMode="auto">
            <a:xfrm>
              <a:off x="144" y="4512"/>
              <a:ext cx="7872" cy="1296"/>
            </a:xfrm>
            <a:prstGeom prst="rect">
              <a:avLst/>
            </a:prstGeom>
            <a:solidFill>
              <a:srgbClr val="99CC00">
                <a:alpha val="89999"/>
              </a:srgbClr>
            </a:solidFill>
            <a:ln w="25400">
              <a:solidFill>
                <a:srgbClr val="FFFFFF">
                  <a:alpha val="89999"/>
                </a:srgbClr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11046" tIns="5524" rIns="11046" bIns="5524" anchor="ctr">
              <a:prstTxWarp prst="textNoShape">
                <a:avLst/>
              </a:prstTxWarp>
            </a:bodyPr>
            <a:lstStyle/>
            <a:p>
              <a:pPr algn="ctr" defTabSz="642938" eaLnBrk="1" hangingPunct="1">
                <a:defRPr/>
              </a:pPr>
              <a:endParaRPr lang="de-DE" sz="3000">
                <a:solidFill>
                  <a:srgbClr val="FFFFFF"/>
                </a:solidFill>
                <a:latin typeface="Chalkboard" charset="0"/>
              </a:endParaRPr>
            </a:p>
          </p:txBody>
        </p:sp>
        <p:sp>
          <p:nvSpPr>
            <p:cNvPr id="65549" name="Text Box 7"/>
            <p:cNvSpPr txBox="1">
              <a:spLocks/>
            </p:cNvSpPr>
            <p:nvPr/>
          </p:nvSpPr>
          <p:spPr bwMode="auto">
            <a:xfrm>
              <a:off x="1680" y="4656"/>
              <a:ext cx="5047" cy="98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11046" tIns="5524" rIns="11046" bIns="5524" anchor="ctr">
              <a:prstTxWarp prst="textNoShape">
                <a:avLst/>
              </a:prstTxWarp>
            </a:bodyPr>
            <a:lstStyle/>
            <a:p>
              <a:pPr algn="ctr" defTabSz="642938"/>
              <a:r>
                <a:rPr lang="de-DE" sz="3400" dirty="0" err="1"/>
                <a:t>Shared</a:t>
              </a:r>
              <a:r>
                <a:rPr lang="de-DE" sz="3400" dirty="0"/>
                <a:t> </a:t>
              </a:r>
              <a:r>
                <a:rPr lang="de-DE" sz="3400" dirty="0" err="1"/>
                <a:t>Cross-</a:t>
              </a:r>
              <a:r>
                <a:rPr lang="de-DE" sz="3400" dirty="0" err="1" smtClean="0"/>
                <a:t>Institutional</a:t>
              </a:r>
              <a:r>
                <a:rPr lang="de-DE" sz="3400" dirty="0" smtClean="0"/>
                <a:t/>
              </a:r>
              <a:br>
                <a:rPr lang="de-DE" sz="3400" dirty="0" smtClean="0"/>
              </a:br>
              <a:r>
                <a:rPr lang="de-DE" sz="3400" dirty="0" smtClean="0"/>
                <a:t>Digital </a:t>
              </a:r>
              <a:r>
                <a:rPr lang="de-DE" sz="3400" dirty="0" err="1" smtClean="0"/>
                <a:t>Resource</a:t>
              </a:r>
              <a:r>
                <a:rPr lang="de-DE" sz="3400" dirty="0" smtClean="0"/>
                <a:t> </a:t>
              </a:r>
              <a:r>
                <a:rPr lang="de-DE" sz="3400" dirty="0"/>
                <a:t>Library</a:t>
              </a:r>
            </a:p>
          </p:txBody>
        </p:sp>
        <p:sp>
          <p:nvSpPr>
            <p:cNvPr id="79880" name="Rectangle 8"/>
            <p:cNvSpPr>
              <a:spLocks/>
            </p:cNvSpPr>
            <p:nvPr/>
          </p:nvSpPr>
          <p:spPr bwMode="auto">
            <a:xfrm>
              <a:off x="192" y="2736"/>
              <a:ext cx="3648" cy="1249"/>
            </a:xfrm>
            <a:prstGeom prst="rect">
              <a:avLst/>
            </a:prstGeom>
            <a:blipFill dpi="0" rotWithShape="0">
              <a:blip r:embed="rId3">
                <a:alphaModFix amt="90000"/>
              </a:blip>
              <a:srcRect/>
              <a:tile tx="0" ty="0" sx="100000" sy="100000" flip="none" algn="tl"/>
            </a:blipFill>
            <a:ln w="25400">
              <a:solidFill>
                <a:srgbClr val="FFFFFF">
                  <a:alpha val="89999"/>
                </a:srgbClr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11046" tIns="5524" rIns="11046" bIns="5524" anchor="ctr">
              <a:prstTxWarp prst="textNoShape">
                <a:avLst/>
              </a:prstTxWarp>
            </a:bodyPr>
            <a:lstStyle/>
            <a:p>
              <a:pPr algn="ctr" defTabSz="642938" eaLnBrk="1" hangingPunct="1">
                <a:defRPr/>
              </a:pPr>
              <a:r>
                <a:rPr lang="de-DE" sz="3000"/>
                <a:t>Resource Assembly</a:t>
              </a:r>
              <a:endParaRPr lang="en-US" sz="3000">
                <a:solidFill>
                  <a:srgbClr val="FFFFFF"/>
                </a:solidFill>
              </a:endParaRPr>
            </a:p>
          </p:txBody>
        </p:sp>
        <p:sp>
          <p:nvSpPr>
            <p:cNvPr id="79881" name="Rectangle 9"/>
            <p:cNvSpPr>
              <a:spLocks/>
            </p:cNvSpPr>
            <p:nvPr/>
          </p:nvSpPr>
          <p:spPr bwMode="auto">
            <a:xfrm>
              <a:off x="192" y="1632"/>
              <a:ext cx="3648" cy="576"/>
            </a:xfrm>
            <a:prstGeom prst="rect">
              <a:avLst/>
            </a:prstGeom>
            <a:solidFill>
              <a:srgbClr val="FFFF00">
                <a:alpha val="89999"/>
              </a:srgbClr>
            </a:solidFill>
            <a:ln w="25400">
              <a:solidFill>
                <a:srgbClr val="FFFFFF">
                  <a:alpha val="89999"/>
                </a:srgbClr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11046" tIns="5524" rIns="11046" bIns="5524" anchor="ctr">
              <a:prstTxWarp prst="textNoShape">
                <a:avLst/>
              </a:prstTxWarp>
            </a:bodyPr>
            <a:lstStyle/>
            <a:p>
              <a:pPr algn="ctr" defTabSz="642938" eaLnBrk="1" hangingPunct="1">
                <a:defRPr/>
              </a:pPr>
              <a:r>
                <a:rPr lang="de-DE" sz="3000"/>
                <a:t>Course Management</a:t>
              </a:r>
              <a:endParaRPr lang="en-US" sz="3000"/>
            </a:p>
          </p:txBody>
        </p:sp>
        <p:sp>
          <p:nvSpPr>
            <p:cNvPr id="79882" name="AutoShape 10"/>
            <p:cNvSpPr>
              <a:spLocks/>
            </p:cNvSpPr>
            <p:nvPr/>
          </p:nvSpPr>
          <p:spPr bwMode="auto">
            <a:xfrm>
              <a:off x="1152" y="3936"/>
              <a:ext cx="528" cy="624"/>
            </a:xfrm>
            <a:prstGeom prst="upArrow">
              <a:avLst>
                <a:gd name="adj1" fmla="val 50000"/>
                <a:gd name="adj2" fmla="val 29545"/>
              </a:avLst>
            </a:prstGeom>
            <a:gradFill rotWithShape="0">
              <a:gsLst>
                <a:gs pos="0">
                  <a:schemeClr val="hlink"/>
                </a:gs>
                <a:gs pos="50000">
                  <a:schemeClr val="accent1"/>
                </a:gs>
                <a:gs pos="100000">
                  <a:schemeClr val="hlink"/>
                </a:gs>
              </a:gsLst>
              <a:lin ang="0" scaled="1"/>
            </a:gradFill>
            <a:ln w="25400">
              <a:solidFill>
                <a:srgbClr val="FFFFFF">
                  <a:alpha val="89999"/>
                </a:srgbClr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11046" tIns="5524" rIns="11046" bIns="5524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9883" name="AutoShape 11"/>
            <p:cNvSpPr>
              <a:spLocks/>
            </p:cNvSpPr>
            <p:nvPr/>
          </p:nvSpPr>
          <p:spPr bwMode="auto">
            <a:xfrm>
              <a:off x="1680" y="2160"/>
              <a:ext cx="528" cy="624"/>
            </a:xfrm>
            <a:prstGeom prst="upArrow">
              <a:avLst>
                <a:gd name="adj1" fmla="val 50000"/>
                <a:gd name="adj2" fmla="val 29545"/>
              </a:avLst>
            </a:prstGeom>
            <a:gradFill rotWithShape="0">
              <a:gsLst>
                <a:gs pos="0">
                  <a:srgbClr val="FFFF00"/>
                </a:gs>
                <a:gs pos="50000">
                  <a:schemeClr val="accent1"/>
                </a:gs>
                <a:gs pos="100000">
                  <a:srgbClr val="FFFF00"/>
                </a:gs>
              </a:gsLst>
              <a:lin ang="0" scaled="1"/>
            </a:gradFill>
            <a:ln w="25400">
              <a:solidFill>
                <a:srgbClr val="FFFFFF">
                  <a:alpha val="89999"/>
                </a:srgbClr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11046" tIns="5524" rIns="11046" bIns="5524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9884" name="AutoShape 12"/>
            <p:cNvSpPr>
              <a:spLocks/>
            </p:cNvSpPr>
            <p:nvPr/>
          </p:nvSpPr>
          <p:spPr bwMode="auto">
            <a:xfrm flipV="1">
              <a:off x="2400" y="3936"/>
              <a:ext cx="529" cy="624"/>
            </a:xfrm>
            <a:prstGeom prst="upArrow">
              <a:avLst>
                <a:gd name="adj1" fmla="val 50000"/>
                <a:gd name="adj2" fmla="val 29545"/>
              </a:avLst>
            </a:prstGeom>
            <a:gradFill rotWithShape="0">
              <a:gsLst>
                <a:gs pos="0">
                  <a:schemeClr val="hlink"/>
                </a:gs>
                <a:gs pos="50000">
                  <a:schemeClr val="accent1"/>
                </a:gs>
                <a:gs pos="100000">
                  <a:schemeClr val="hlink"/>
                </a:gs>
              </a:gsLst>
              <a:lin ang="0" scaled="1"/>
            </a:gradFill>
            <a:ln w="25400">
              <a:solidFill>
                <a:srgbClr val="FFFFFF">
                  <a:alpha val="89999"/>
                </a:srgbClr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11046" tIns="5524" rIns="11046" bIns="5524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65555" name="Picture 13"/>
            <p:cNvPicPr>
              <a:picLocks noChangeAspect="1" noChangeArrowheads="1"/>
            </p:cNvPicPr>
            <p:nvPr/>
          </p:nvPicPr>
          <mc:AlternateContent xmlns:ma="http://schemas.microsoft.com/office/mac/drawingml/2008/main">
            <mc:Choice Requires="ma">
              <p:blipFill>
                <a:blip r:embed="rId4"/>
                <a:srcRect/>
                <a:stretch>
                  <a:fillRect/>
                </a:stretch>
              </p:blipFill>
            </mc:Choice>
  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  <p:blipFill>
                <a:blip r:embed="rId5"/>
                <a:srcRect/>
                <a:stretch>
                  <a:fillRect/>
                </a:stretch>
              </p:blipFill>
            </mc:Fallback>
          </mc:AlternateContent>
          <p:spPr bwMode="auto">
            <a:xfrm>
              <a:off x="672" y="912"/>
              <a:ext cx="367" cy="7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556" name="Picture 14"/>
            <p:cNvPicPr>
              <a:picLocks noChangeAspect="1" noChangeArrowheads="1"/>
            </p:cNvPicPr>
            <p:nvPr/>
          </p:nvPicPr>
          <mc:AlternateContent xmlns:ma="http://schemas.microsoft.com/office/mac/drawingml/2008/main">
            <mc:Choice Requires="ma">
              <p:blipFill>
                <a:blip r:embed="rId6"/>
                <a:srcRect/>
                <a:stretch>
                  <a:fillRect/>
                </a:stretch>
              </p:blipFill>
            </mc:Choice>
  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  <p:blipFill>
                <a:blip r:embed="rId7"/>
                <a:srcRect/>
                <a:stretch>
                  <a:fillRect/>
                </a:stretch>
              </p:blipFill>
            </mc:Fallback>
          </mc:AlternateContent>
          <p:spPr bwMode="auto">
            <a:xfrm>
              <a:off x="2784" y="1056"/>
              <a:ext cx="379" cy="4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557" name="Picture 15"/>
            <p:cNvPicPr>
              <a:picLocks noChangeAspect="1" noChangeArrowheads="1"/>
            </p:cNvPicPr>
            <p:nvPr/>
          </p:nvPicPr>
          <mc:AlternateContent xmlns:ma="http://schemas.microsoft.com/office/mac/drawingml/2008/main">
            <mc:Choice Requires="ma">
              <p:blipFill>
                <a:blip r:embed="rId8"/>
                <a:srcRect/>
                <a:stretch>
                  <a:fillRect/>
                </a:stretch>
              </p:blipFill>
            </mc:Choice>
  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  <p:blipFill>
                <a:blip r:embed="rId9"/>
                <a:srcRect/>
                <a:stretch>
                  <a:fillRect/>
                </a:stretch>
              </p:blipFill>
            </mc:Fallback>
          </mc:AlternateContent>
          <p:spPr bwMode="auto">
            <a:xfrm>
              <a:off x="1296" y="864"/>
              <a:ext cx="329" cy="6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558" name="Picture 16"/>
            <p:cNvPicPr>
              <a:picLocks noChangeAspect="1" noChangeArrowheads="1"/>
            </p:cNvPicPr>
            <p:nvPr/>
          </p:nvPicPr>
          <mc:AlternateContent xmlns:ma="http://schemas.microsoft.com/office/mac/drawingml/2008/main">
            <mc:Choice Requires="ma">
              <p:blipFill>
                <a:blip r:embed="rId10"/>
                <a:srcRect/>
                <a:stretch>
                  <a:fillRect/>
                </a:stretch>
              </p:blipFill>
            </mc:Choice>
  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  <p:blipFill>
                <a:blip r:embed="rId11"/>
                <a:srcRect/>
                <a:stretch>
                  <a:fillRect/>
                </a:stretch>
              </p:blipFill>
            </mc:Fallback>
          </mc:AlternateContent>
          <p:spPr bwMode="auto">
            <a:xfrm>
              <a:off x="1632" y="960"/>
              <a:ext cx="365" cy="4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559" name="Picture 17"/>
            <p:cNvPicPr>
              <a:picLocks noChangeAspect="1" noChangeArrowheads="1"/>
            </p:cNvPicPr>
            <p:nvPr/>
          </p:nvPicPr>
          <mc:AlternateContent xmlns:ma="http://schemas.microsoft.com/office/mac/drawingml/2008/main">
            <mc:Choice Requires="ma">
              <p:blipFill>
                <a:blip r:embed="rId12"/>
                <a:srcRect/>
                <a:stretch>
                  <a:fillRect/>
                </a:stretch>
              </p:blipFill>
            </mc:Choice>
  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  <p:blipFill>
                <a:blip r:embed="rId13"/>
                <a:srcRect/>
                <a:stretch>
                  <a:fillRect/>
                </a:stretch>
              </p:blipFill>
            </mc:Fallback>
          </mc:AlternateContent>
          <p:spPr bwMode="auto">
            <a:xfrm>
              <a:off x="2064" y="960"/>
              <a:ext cx="256" cy="5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560" name="Picture 18"/>
            <p:cNvPicPr>
              <a:picLocks noChangeAspect="1" noChangeArrowheads="1"/>
            </p:cNvPicPr>
            <p:nvPr/>
          </p:nvPicPr>
          <mc:AlternateContent xmlns:ma="http://schemas.microsoft.com/office/mac/drawingml/2008/main">
            <mc:Choice Requires="ma">
              <p:blipFill>
                <a:blip r:embed="rId14"/>
                <a:srcRect/>
                <a:stretch>
                  <a:fillRect/>
                </a:stretch>
              </p:blipFill>
            </mc:Choice>
  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  <p:blipFill>
                <a:blip r:embed="rId15"/>
                <a:srcRect/>
                <a:stretch>
                  <a:fillRect/>
                </a:stretch>
              </p:blipFill>
            </mc:Fallback>
          </mc:AlternateContent>
          <p:spPr bwMode="auto">
            <a:xfrm>
              <a:off x="2386" y="912"/>
              <a:ext cx="441" cy="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9891" name="Rectangle 19"/>
            <p:cNvSpPr>
              <a:spLocks/>
            </p:cNvSpPr>
            <p:nvPr/>
          </p:nvSpPr>
          <p:spPr bwMode="auto">
            <a:xfrm>
              <a:off x="4368" y="2736"/>
              <a:ext cx="3648" cy="1249"/>
            </a:xfrm>
            <a:prstGeom prst="rect">
              <a:avLst/>
            </a:prstGeom>
            <a:blipFill dpi="0" rotWithShape="0">
              <a:blip r:embed="rId3">
                <a:alphaModFix amt="90000"/>
              </a:blip>
              <a:srcRect/>
              <a:tile tx="0" ty="0" sx="100000" sy="100000" flip="none" algn="tl"/>
            </a:blipFill>
            <a:ln w="25400">
              <a:solidFill>
                <a:srgbClr val="FFFFFF">
                  <a:alpha val="89999"/>
                </a:srgbClr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11046" tIns="5524" rIns="11046" bIns="5524" anchor="ctr">
              <a:prstTxWarp prst="textNoShape">
                <a:avLst/>
              </a:prstTxWarp>
            </a:bodyPr>
            <a:lstStyle/>
            <a:p>
              <a:pPr algn="ctr" defTabSz="642938" eaLnBrk="1" hangingPunct="1">
                <a:defRPr/>
              </a:pPr>
              <a:r>
                <a:rPr lang="de-DE" sz="3000"/>
                <a:t>Resource Assembly</a:t>
              </a:r>
              <a:endParaRPr lang="en-US" sz="3000">
                <a:solidFill>
                  <a:srgbClr val="FFFFFF"/>
                </a:solidFill>
              </a:endParaRPr>
            </a:p>
          </p:txBody>
        </p:sp>
        <p:sp>
          <p:nvSpPr>
            <p:cNvPr id="79892" name="Rectangle 20"/>
            <p:cNvSpPr>
              <a:spLocks/>
            </p:cNvSpPr>
            <p:nvPr/>
          </p:nvSpPr>
          <p:spPr bwMode="auto">
            <a:xfrm>
              <a:off x="4368" y="1632"/>
              <a:ext cx="3648" cy="576"/>
            </a:xfrm>
            <a:prstGeom prst="rect">
              <a:avLst/>
            </a:prstGeom>
            <a:solidFill>
              <a:srgbClr val="FFFF00">
                <a:alpha val="89999"/>
              </a:srgbClr>
            </a:solidFill>
            <a:ln w="25400">
              <a:solidFill>
                <a:srgbClr val="FFFFFF">
                  <a:alpha val="89999"/>
                </a:srgbClr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11046" tIns="5524" rIns="11046" bIns="5524" anchor="ctr">
              <a:prstTxWarp prst="textNoShape">
                <a:avLst/>
              </a:prstTxWarp>
            </a:bodyPr>
            <a:lstStyle/>
            <a:p>
              <a:pPr algn="ctr" defTabSz="642938" eaLnBrk="1" hangingPunct="1">
                <a:defRPr/>
              </a:pPr>
              <a:r>
                <a:rPr lang="de-DE" sz="3000"/>
                <a:t>Course Management</a:t>
              </a:r>
              <a:endParaRPr lang="en-US" sz="3000"/>
            </a:p>
          </p:txBody>
        </p:sp>
        <p:sp>
          <p:nvSpPr>
            <p:cNvPr id="79893" name="AutoShape 21"/>
            <p:cNvSpPr>
              <a:spLocks/>
            </p:cNvSpPr>
            <p:nvPr/>
          </p:nvSpPr>
          <p:spPr bwMode="auto">
            <a:xfrm>
              <a:off x="5328" y="3936"/>
              <a:ext cx="528" cy="624"/>
            </a:xfrm>
            <a:prstGeom prst="upArrow">
              <a:avLst>
                <a:gd name="adj1" fmla="val 50000"/>
                <a:gd name="adj2" fmla="val 29545"/>
              </a:avLst>
            </a:prstGeom>
            <a:gradFill rotWithShape="0">
              <a:gsLst>
                <a:gs pos="0">
                  <a:schemeClr val="hlink"/>
                </a:gs>
                <a:gs pos="50000">
                  <a:schemeClr val="accent1"/>
                </a:gs>
                <a:gs pos="100000">
                  <a:schemeClr val="hlink"/>
                </a:gs>
              </a:gsLst>
              <a:lin ang="0" scaled="1"/>
            </a:gradFill>
            <a:ln w="25400">
              <a:solidFill>
                <a:srgbClr val="FFFFFF">
                  <a:alpha val="89999"/>
                </a:srgbClr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11046" tIns="5524" rIns="11046" bIns="5524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9894" name="AutoShape 22"/>
            <p:cNvSpPr>
              <a:spLocks/>
            </p:cNvSpPr>
            <p:nvPr/>
          </p:nvSpPr>
          <p:spPr bwMode="auto">
            <a:xfrm>
              <a:off x="5856" y="2160"/>
              <a:ext cx="529" cy="624"/>
            </a:xfrm>
            <a:prstGeom prst="upArrow">
              <a:avLst>
                <a:gd name="adj1" fmla="val 50000"/>
                <a:gd name="adj2" fmla="val 29545"/>
              </a:avLst>
            </a:prstGeom>
            <a:gradFill rotWithShape="0">
              <a:gsLst>
                <a:gs pos="0">
                  <a:srgbClr val="FFFF00"/>
                </a:gs>
                <a:gs pos="50000">
                  <a:schemeClr val="accent1"/>
                </a:gs>
                <a:gs pos="100000">
                  <a:srgbClr val="FFFF00"/>
                </a:gs>
              </a:gsLst>
              <a:lin ang="0" scaled="1"/>
            </a:gradFill>
            <a:ln w="25400">
              <a:solidFill>
                <a:srgbClr val="FFFFFF">
                  <a:alpha val="89999"/>
                </a:srgbClr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11046" tIns="5524" rIns="11046" bIns="5524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9895" name="AutoShape 23"/>
            <p:cNvSpPr>
              <a:spLocks/>
            </p:cNvSpPr>
            <p:nvPr/>
          </p:nvSpPr>
          <p:spPr bwMode="auto">
            <a:xfrm flipV="1">
              <a:off x="6577" y="3936"/>
              <a:ext cx="528" cy="624"/>
            </a:xfrm>
            <a:prstGeom prst="upArrow">
              <a:avLst>
                <a:gd name="adj1" fmla="val 50000"/>
                <a:gd name="adj2" fmla="val 29545"/>
              </a:avLst>
            </a:prstGeom>
            <a:gradFill rotWithShape="0">
              <a:gsLst>
                <a:gs pos="0">
                  <a:schemeClr val="hlink"/>
                </a:gs>
                <a:gs pos="50000">
                  <a:schemeClr val="accent1"/>
                </a:gs>
                <a:gs pos="100000">
                  <a:schemeClr val="hlink"/>
                </a:gs>
              </a:gsLst>
              <a:lin ang="0" scaled="1"/>
            </a:gradFill>
            <a:ln w="25400">
              <a:solidFill>
                <a:srgbClr val="FFFFFF">
                  <a:alpha val="89999"/>
                </a:srgbClr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11046" tIns="5524" rIns="11046" bIns="5524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65566" name="Picture 24"/>
            <p:cNvPicPr>
              <a:picLocks noChangeAspect="1" noChangeArrowheads="1"/>
            </p:cNvPicPr>
            <p:nvPr/>
          </p:nvPicPr>
          <mc:AlternateContent xmlns:ma="http://schemas.microsoft.com/office/mac/drawingml/2008/main">
            <mc:Choice Requires="ma">
              <p:blipFill>
                <a:blip r:embed="rId4"/>
                <a:srcRect/>
                <a:stretch>
                  <a:fillRect/>
                </a:stretch>
              </p:blipFill>
            </mc:Choice>
  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  <p:blipFill>
                <a:blip r:embed="rId5"/>
                <a:srcRect/>
                <a:stretch>
                  <a:fillRect/>
                </a:stretch>
              </p:blipFill>
            </mc:Fallback>
          </mc:AlternateContent>
          <p:spPr bwMode="auto">
            <a:xfrm flipH="1">
              <a:off x="6000" y="1008"/>
              <a:ext cx="233" cy="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567" name="Picture 25"/>
            <p:cNvPicPr>
              <a:picLocks noChangeAspect="1" noChangeArrowheads="1"/>
            </p:cNvPicPr>
            <p:nvPr/>
          </p:nvPicPr>
          <mc:AlternateContent xmlns:ma="http://schemas.microsoft.com/office/mac/drawingml/2008/main">
            <mc:Choice Requires="ma">
              <p:blipFill>
                <a:blip r:embed="rId8"/>
                <a:srcRect/>
                <a:stretch>
                  <a:fillRect/>
                </a:stretch>
              </p:blipFill>
            </mc:Choice>
  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  <p:blipFill>
                <a:blip r:embed="rId9"/>
                <a:srcRect/>
                <a:stretch>
                  <a:fillRect/>
                </a:stretch>
              </p:blipFill>
            </mc:Fallback>
          </mc:AlternateContent>
          <p:spPr bwMode="auto">
            <a:xfrm>
              <a:off x="5472" y="864"/>
              <a:ext cx="329" cy="6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568" name="Picture 26"/>
            <p:cNvPicPr>
              <a:picLocks noChangeAspect="1" noChangeArrowheads="1"/>
            </p:cNvPicPr>
            <p:nvPr/>
          </p:nvPicPr>
          <mc:AlternateContent xmlns:ma="http://schemas.microsoft.com/office/mac/drawingml/2008/main">
            <mc:Choice Requires="ma">
              <p:blipFill>
                <a:blip r:embed="rId10"/>
                <a:srcRect/>
                <a:stretch>
                  <a:fillRect/>
                </a:stretch>
              </p:blipFill>
            </mc:Choice>
  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  <p:blipFill>
                <a:blip r:embed="rId11"/>
                <a:srcRect/>
                <a:stretch>
                  <a:fillRect/>
                </a:stretch>
              </p:blipFill>
            </mc:Fallback>
          </mc:AlternateContent>
          <p:spPr bwMode="auto">
            <a:xfrm>
              <a:off x="4925" y="912"/>
              <a:ext cx="480" cy="6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569" name="Picture 27"/>
            <p:cNvPicPr>
              <a:picLocks noChangeAspect="1" noChangeArrowheads="1"/>
            </p:cNvPicPr>
            <p:nvPr/>
          </p:nvPicPr>
          <mc:AlternateContent xmlns:ma="http://schemas.microsoft.com/office/mac/drawingml/2008/main">
            <mc:Choice Requires="ma">
              <p:blipFill>
                <a:blip r:embed="rId16"/>
                <a:srcRect/>
                <a:stretch>
                  <a:fillRect/>
                </a:stretch>
              </p:blipFill>
            </mc:Choice>
  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  <p:blipFill>
                <a:blip r:embed="rId17"/>
                <a:srcRect/>
                <a:stretch>
                  <a:fillRect/>
                </a:stretch>
              </p:blipFill>
            </mc:Fallback>
          </mc:AlternateContent>
          <p:spPr bwMode="auto">
            <a:xfrm>
              <a:off x="6288" y="864"/>
              <a:ext cx="834" cy="7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570" name="Picture 28"/>
            <p:cNvPicPr>
              <a:picLocks noChangeAspect="1" noChangeArrowheads="1"/>
            </p:cNvPicPr>
            <p:nvPr/>
          </p:nvPicPr>
          <mc:AlternateContent xmlns:ma="http://schemas.microsoft.com/office/mac/drawingml/2008/main">
            <mc:Choice Requires="ma">
              <p:blipFill>
                <a:blip r:embed="rId18"/>
                <a:srcRect/>
                <a:stretch>
                  <a:fillRect/>
                </a:stretch>
              </p:blipFill>
            </mc:Choice>
  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  <p:blipFill>
                <a:blip r:embed="rId19"/>
                <a:srcRect/>
                <a:stretch>
                  <a:fillRect/>
                </a:stretch>
              </p:blipFill>
            </mc:Fallback>
          </mc:AlternateContent>
          <p:spPr bwMode="auto">
            <a:xfrm>
              <a:off x="4560" y="864"/>
              <a:ext cx="247" cy="7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571" name="Picture 29"/>
            <p:cNvPicPr>
              <a:picLocks noChangeAspect="1" noChangeArrowheads="1"/>
            </p:cNvPicPr>
            <p:nvPr/>
          </p:nvPicPr>
          <mc:AlternateContent xmlns:ma="http://schemas.microsoft.com/office/mac/drawingml/2008/main">
            <mc:Choice Requires="ma">
              <p:blipFill>
                <a:blip r:embed="rId20"/>
                <a:srcRect/>
                <a:stretch>
                  <a:fillRect/>
                </a:stretch>
              </p:blipFill>
            </mc:Choice>
  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  <p:blipFill>
                <a:blip r:embed="rId21"/>
                <a:srcRect/>
                <a:stretch>
                  <a:fillRect/>
                </a:stretch>
              </p:blipFill>
            </mc:Fallback>
          </mc:AlternateContent>
          <p:spPr bwMode="auto">
            <a:xfrm>
              <a:off x="7056" y="912"/>
              <a:ext cx="757" cy="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9902" name="Line 30"/>
          <p:cNvSpPr>
            <a:spLocks noChangeShapeType="1"/>
          </p:cNvSpPr>
          <p:nvPr/>
        </p:nvSpPr>
        <p:spPr bwMode="auto">
          <a:xfrm flipH="1">
            <a:off x="857250" y="1593850"/>
            <a:ext cx="750888" cy="4232275"/>
          </a:xfrm>
          <a:prstGeom prst="line">
            <a:avLst/>
          </a:prstGeom>
          <a:noFill/>
          <a:ln w="76200">
            <a:solidFill>
              <a:srgbClr val="FF0000">
                <a:alpha val="89999"/>
              </a:srgbClr>
            </a:solidFill>
            <a:round/>
            <a:headEnd/>
            <a:tailEnd type="triangle" w="med" len="med"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79903" name="Line 31"/>
          <p:cNvSpPr>
            <a:spLocks noChangeShapeType="1"/>
          </p:cNvSpPr>
          <p:nvPr/>
        </p:nvSpPr>
        <p:spPr bwMode="auto">
          <a:xfrm flipH="1">
            <a:off x="1231900" y="2557463"/>
            <a:ext cx="3965575" cy="3268662"/>
          </a:xfrm>
          <a:prstGeom prst="line">
            <a:avLst/>
          </a:prstGeom>
          <a:noFill/>
          <a:ln w="76200">
            <a:solidFill>
              <a:srgbClr val="FF0000">
                <a:alpha val="89999"/>
              </a:srgbClr>
            </a:solidFill>
            <a:round/>
            <a:headEnd/>
            <a:tailEnd type="triangle" w="med" len="med"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79904" name="Line 32"/>
          <p:cNvSpPr>
            <a:spLocks noChangeShapeType="1"/>
          </p:cNvSpPr>
          <p:nvPr/>
        </p:nvSpPr>
        <p:spPr bwMode="auto">
          <a:xfrm flipH="1">
            <a:off x="1339850" y="4325938"/>
            <a:ext cx="4125913" cy="1714500"/>
          </a:xfrm>
          <a:prstGeom prst="line">
            <a:avLst/>
          </a:prstGeom>
          <a:noFill/>
          <a:ln w="76200">
            <a:solidFill>
              <a:srgbClr val="FF0000">
                <a:alpha val="89999"/>
              </a:srgbClr>
            </a:solidFill>
            <a:round/>
            <a:headEnd/>
            <a:tailEnd type="triangle" w="med" len="med"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79905" name="Picture 33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214313" y="5843588"/>
            <a:ext cx="982662" cy="78581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blurRad="63500" dist="76199" dir="2700000" algn="ctr" rotWithShape="0">
              <a:schemeClr val="bg2">
                <a:alpha val="75000"/>
              </a:schemeClr>
            </a:outerShdw>
          </a:effectLst>
        </p:spPr>
      </p:pic>
      <p:pic>
        <p:nvPicPr>
          <p:cNvPr id="79906" name="Picture 34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7823200" y="5505450"/>
            <a:ext cx="874713" cy="8921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blurRad="63500" dist="76199" dir="2700000" algn="ctr" rotWithShape="0">
              <a:schemeClr val="bg2">
                <a:alpha val="75000"/>
              </a:schemeClr>
            </a:outerShdw>
          </a:effectLst>
        </p:spPr>
      </p:pic>
      <p:sp>
        <p:nvSpPr>
          <p:cNvPr id="79907" name="Line 35"/>
          <p:cNvSpPr>
            <a:spLocks noChangeShapeType="1"/>
          </p:cNvSpPr>
          <p:nvPr/>
        </p:nvSpPr>
        <p:spPr bwMode="auto">
          <a:xfrm flipH="1">
            <a:off x="1339850" y="5934075"/>
            <a:ext cx="6429375" cy="374650"/>
          </a:xfrm>
          <a:prstGeom prst="line">
            <a:avLst/>
          </a:prstGeom>
          <a:noFill/>
          <a:ln w="76200">
            <a:solidFill>
              <a:srgbClr val="FF0000">
                <a:alpha val="89999"/>
              </a:srgbClr>
            </a:solidFill>
            <a:round/>
            <a:headEnd/>
            <a:tailEnd type="triangle" w="med" len="med"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-128"/>
                <a:cs typeface="ＭＳ Ｐゴシック" charset="-128"/>
              </a:rPr>
              <a:t>Sharing of Resources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4800600" cy="5257800"/>
          </a:xfrm>
        </p:spPr>
        <p:txBody>
          <a:bodyPr/>
          <a:lstStyle/>
          <a:p>
            <a:pPr>
              <a:lnSpc>
                <a:spcPct val="90000"/>
              </a:lnSpc>
              <a:buNone/>
            </a:pPr>
            <a:r>
              <a:rPr lang="en-US" sz="2800" dirty="0" smtClean="0">
                <a:ea typeface="ＭＳ Ｐゴシック" charset="-128"/>
                <a:cs typeface="ＭＳ Ｐゴシック" charset="-128"/>
              </a:rPr>
              <a:t>Why sharing?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ea typeface="ＭＳ Ｐゴシック" charset="-128"/>
                <a:cs typeface="ＭＳ Ｐゴシック" charset="-128"/>
              </a:rPr>
              <a:t>Creating </a:t>
            </a:r>
            <a:r>
              <a:rPr lang="en-US" sz="2800" dirty="0">
                <a:ea typeface="ＭＳ Ｐゴシック" charset="-128"/>
                <a:cs typeface="ＭＳ Ｐゴシック" charset="-128"/>
              </a:rPr>
              <a:t>online resources (web pages, images, homework problems) is a lot of work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ea typeface="ＭＳ Ｐゴシック" charset="-128"/>
                <a:cs typeface="ＭＳ Ｐゴシック" charset="-128"/>
              </a:rPr>
              <a:t>Doing so for use in just one course is a waste of time and effort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ea typeface="ＭＳ Ｐゴシック" charset="-128"/>
                <a:cs typeface="ＭＳ Ｐゴシック" charset="-128"/>
              </a:rPr>
              <a:t>Many resources could be used among a number of courses and across institutions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1066800"/>
            <a:ext cx="380047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2133600"/>
            <a:ext cx="3854450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60338" y="1166813"/>
            <a:ext cx="8867775" cy="1357312"/>
          </a:xfrm>
          <a:noFill/>
        </p:spPr>
        <p:txBody>
          <a:bodyPr/>
          <a:lstStyle/>
          <a:p>
            <a:pPr marL="487363" indent="-487363" defTabSz="1300163" eaLnBrk="1" hangingPunct="1">
              <a:lnSpc>
                <a:spcPct val="90000"/>
              </a:lnSpc>
              <a:tabLst>
                <a:tab pos="1028700" algn="l"/>
              </a:tabLst>
            </a:pPr>
            <a:r>
              <a:rPr lang="de-DE" sz="2400">
                <a:ea typeface="ＭＳ Ｐゴシック" charset="-128"/>
                <a:cs typeface="ＭＳ Ｐゴシック" charset="-128"/>
              </a:rPr>
              <a:t>Dynamic metadata from usage</a:t>
            </a:r>
          </a:p>
          <a:p>
            <a:pPr marL="487363" indent="-487363" defTabSz="1300163" eaLnBrk="1" hangingPunct="1">
              <a:lnSpc>
                <a:spcPct val="90000"/>
              </a:lnSpc>
              <a:tabLst>
                <a:tab pos="1028700" algn="l"/>
              </a:tabLst>
            </a:pPr>
            <a:r>
              <a:rPr lang="de-DE" sz="2400">
                <a:ea typeface="ＭＳ Ｐゴシック" charset="-128"/>
                <a:cs typeface="ＭＳ Ｐゴシック" charset="-128"/>
              </a:rPr>
              <a:t>Assistance in resource selection („amazon.com“)</a:t>
            </a:r>
          </a:p>
          <a:p>
            <a:pPr marL="487363" indent="-487363" defTabSz="1300163" eaLnBrk="1" hangingPunct="1">
              <a:lnSpc>
                <a:spcPct val="90000"/>
              </a:lnSpc>
              <a:tabLst>
                <a:tab pos="1028700" algn="l"/>
              </a:tabLst>
            </a:pPr>
            <a:r>
              <a:rPr lang="de-DE" sz="2400">
                <a:ea typeface="ＭＳ Ｐゴシック" charset="-128"/>
                <a:cs typeface="ＭＳ Ｐゴシック" charset="-128"/>
              </a:rPr>
              <a:t>Quality control</a:t>
            </a:r>
          </a:p>
        </p:txBody>
      </p:sp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5413" y="2587625"/>
            <a:ext cx="6099175" cy="33131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blurRad="63500" dist="76199" dir="2700000" algn="ctr" rotWithShape="0">
              <a:schemeClr val="bg2">
                <a:alpha val="75000"/>
              </a:schemeClr>
            </a:outerShdw>
          </a:effectLst>
        </p:spPr>
      </p:pic>
      <p:pic>
        <p:nvPicPr>
          <p:cNvPr id="8192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29063" y="5070475"/>
            <a:ext cx="5089525" cy="114458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blurRad="63500" dist="76199" dir="2700000" algn="ctr" rotWithShape="0">
              <a:schemeClr val="bg2">
                <a:alpha val="75000"/>
              </a:schemeClr>
            </a:outerShdw>
          </a:effectLst>
        </p:spPr>
      </p:pic>
      <p:sp>
        <p:nvSpPr>
          <p:cNvPr id="67590" name="Rectangle 5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1435" tIns="45718" rIns="91435" bIns="45718"/>
          <a:lstStyle/>
          <a:p>
            <a:pPr defTabSz="1300163" eaLnBrk="1" hangingPunct="1">
              <a:tabLst>
                <a:tab pos="1536700" algn="l"/>
              </a:tabLst>
            </a:pPr>
            <a:r>
              <a:rPr lang="de-DE">
                <a:ea typeface="ＭＳ Ｐゴシック" charset="-128"/>
                <a:cs typeface="ＭＳ Ｐゴシック" charset="-128"/>
              </a:rPr>
              <a:t>Dynamic Metadata</a:t>
            </a: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charset="-128"/>
                <a:cs typeface="ＭＳ Ｐゴシック" charset="-128"/>
              </a:rPr>
              <a:t>The LON-CAPA Community</a:t>
            </a:r>
          </a:p>
        </p:txBody>
      </p:sp>
      <p:pic>
        <p:nvPicPr>
          <p:cNvPr id="7" name="Picture 6" descr="timeres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04913"/>
            <a:ext cx="7489825" cy="5576887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55299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7086600" y="2667000"/>
            <a:ext cx="1981200" cy="1371600"/>
          </a:xfrm>
          <a:prstGeom prst="wedgeRectCallout">
            <a:avLst>
              <a:gd name="adj1" fmla="val -29270"/>
              <a:gd name="adj2" fmla="val -9336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eaLnBrk="1" hangingPunct="1">
              <a:buFont typeface="Arial" charset="0"/>
              <a:buNone/>
              <a:defRPr/>
            </a:pPr>
            <a:r>
              <a:rPr lang="en-US" sz="200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Shared content repository with almost 350,000 resources</a:t>
            </a:r>
          </a:p>
        </p:txBody>
      </p:sp>
      <p:sp>
        <p:nvSpPr>
          <p:cNvPr id="5" name="Rectangle 1027"/>
          <p:cNvSpPr txBox="1">
            <a:spLocks noChangeArrowheads="1"/>
          </p:cNvSpPr>
          <p:nvPr/>
        </p:nvSpPr>
        <p:spPr bwMode="auto">
          <a:xfrm>
            <a:off x="6934200" y="4724400"/>
            <a:ext cx="2133600" cy="1066800"/>
          </a:xfrm>
          <a:prstGeom prst="wedgeRectCallout">
            <a:avLst>
              <a:gd name="adj1" fmla="val -23868"/>
              <a:gd name="adj2" fmla="val -76986"/>
            </a:avLst>
          </a:prstGeom>
          <a:ln w="9525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prstTxWarp prst="textNoShape">
              <a:avLst/>
            </a:prstTxWarp>
          </a:bodyPr>
          <a:lstStyle/>
          <a:p>
            <a:pPr indent="-342900" eaLnBrk="1" hangingPunct="1">
              <a:spcBef>
                <a:spcPct val="20000"/>
              </a:spcBef>
              <a:buClr>
                <a:schemeClr val="folHlink"/>
              </a:buClr>
              <a:buSzPct val="120000"/>
              <a:buFont typeface="Arial" charset="0"/>
              <a:buNone/>
              <a:defRPr/>
            </a:pPr>
            <a:r>
              <a:rPr lang="en-US" sz="200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Almost 150,000 online homework problems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charset="-128"/>
                <a:cs typeface="ＭＳ Ｐゴシック" charset="-128"/>
              </a:rPr>
              <a:t>The LON-CAPA Community</a:t>
            </a:r>
          </a:p>
        </p:txBody>
      </p:sp>
      <p:pic>
        <p:nvPicPr>
          <p:cNvPr id="7" name="Picture 6" descr="domains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463" y="1143000"/>
            <a:ext cx="7246937" cy="5603875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67400" y="3505200"/>
            <a:ext cx="2133600" cy="1600200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eaLnBrk="1" hangingPunct="1">
              <a:buFont typeface="Arial" charset="0"/>
              <a:buNone/>
              <a:defRPr/>
            </a:pPr>
            <a:r>
              <a:rPr lang="en-US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130 member institutions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305800" cy="495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The key to re-usability is to create course-context free resources</a:t>
            </a:r>
          </a:p>
          <a:p>
            <a:pPr>
              <a:lnSpc>
                <a:spcPct val="90000"/>
              </a:lnSpc>
            </a:pPr>
            <a:r>
              <a:rPr lang="en-US" dirty="0"/>
              <a:t>In other words, same resource can be used in different contexts</a:t>
            </a:r>
          </a:p>
          <a:p>
            <a:pPr>
              <a:lnSpc>
                <a:spcPct val="90000"/>
              </a:lnSpc>
            </a:pPr>
            <a:r>
              <a:rPr lang="en-US" dirty="0"/>
              <a:t>This means: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No button “next resource”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No button “back to course menu”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No wording such as “as we have previously seen”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etc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3200" y="2743200"/>
            <a:ext cx="1397000" cy="11176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blurRad="63500" dist="76199" dir="2700000" algn="ctr" rotWithShape="0">
              <a:schemeClr val="bg2">
                <a:alpha val="75000"/>
              </a:schemeClr>
            </a:outerShdw>
          </a:effec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10400" y="4876800"/>
            <a:ext cx="1244600" cy="12700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blurRad="63500" dist="76199" dir="2700000" algn="ctr" rotWithShape="0">
              <a:schemeClr val="bg2">
                <a:alpha val="75000"/>
              </a:schemeClr>
            </a:outerShdw>
          </a:effectLst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68300"/>
            <a:ext cx="7772400" cy="546100"/>
          </a:xfrm>
        </p:spPr>
        <p:txBody>
          <a:bodyPr/>
          <a:lstStyle/>
          <a:p>
            <a:r>
              <a:rPr lang="en-US" dirty="0">
                <a:ea typeface="ＭＳ Ｐゴシック" charset="-128"/>
                <a:cs typeface="ＭＳ Ｐゴシック" charset="-128"/>
              </a:rPr>
              <a:t>Sharing of Resources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Sharing of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Counter-Example: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828800"/>
            <a:ext cx="6470650" cy="458522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Sharing of Resources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270000"/>
            <a:ext cx="6622143" cy="5588000"/>
          </a:xfrm>
          <a:prstGeom prst="rect">
            <a:avLst/>
          </a:prstGeom>
        </p:spPr>
      </p:pic>
      <p:sp>
        <p:nvSpPr>
          <p:cNvPr id="5" name="Rectangular Callout 4"/>
          <p:cNvSpPr/>
          <p:nvPr/>
        </p:nvSpPr>
        <p:spPr bwMode="auto">
          <a:xfrm>
            <a:off x="5029200" y="1752600"/>
            <a:ext cx="1447800" cy="457200"/>
          </a:xfrm>
          <a:prstGeom prst="wedgeRectCallout">
            <a:avLst>
              <a:gd name="adj1" fmla="val -81752"/>
              <a:gd name="adj2" fmla="val -107943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Branding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" name="Rectangular Callout 5"/>
          <p:cNvSpPr/>
          <p:nvPr/>
        </p:nvSpPr>
        <p:spPr bwMode="auto">
          <a:xfrm>
            <a:off x="7467600" y="1828800"/>
            <a:ext cx="1295400" cy="914400"/>
          </a:xfrm>
          <a:prstGeom prst="wedgeRectCallout">
            <a:avLst>
              <a:gd name="adj1" fmla="val -86648"/>
              <a:gd name="adj2" fmla="val -63754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Another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 search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7" name="Rectangular Callout 6"/>
          <p:cNvSpPr/>
          <p:nvPr/>
        </p:nvSpPr>
        <p:spPr bwMode="auto">
          <a:xfrm>
            <a:off x="152400" y="3810000"/>
            <a:ext cx="1752600" cy="1295400"/>
          </a:xfrm>
          <a:prstGeom prst="wedgeRectCallout">
            <a:avLst>
              <a:gd name="adj1" fmla="val 45717"/>
              <a:gd name="adj2" fmla="val 124885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Plenty of ways to get off-topic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" name="Rectangular Callout 7"/>
          <p:cNvSpPr/>
          <p:nvPr/>
        </p:nvSpPr>
        <p:spPr bwMode="auto">
          <a:xfrm>
            <a:off x="1219200" y="2438400"/>
            <a:ext cx="1676400" cy="914400"/>
          </a:xfrm>
          <a:prstGeom prst="wedgeRectCallout">
            <a:avLst>
              <a:gd name="adj1" fmla="val 64458"/>
              <a:gd name="adj2" fmla="val -83502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Different navigation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6934200" y="5562600"/>
            <a:ext cx="1905000" cy="533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No link back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Sharing of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Way off topic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438399"/>
            <a:ext cx="4495800" cy="319701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5486400" y="5029200"/>
            <a:ext cx="3505200" cy="1676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Digital libraries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 that </a:t>
            </a:r>
            <a:r>
              <a:rPr lang="en-US" dirty="0" smtClean="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are basically catalogued link collections are no better than “surfing the web”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Sharing of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might as well: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905000"/>
            <a:ext cx="6739890" cy="4419600"/>
          </a:xfrm>
          <a:prstGeom prst="rect">
            <a:avLst/>
          </a:prstGeom>
        </p:spPr>
      </p:pic>
      <p:sp>
        <p:nvSpPr>
          <p:cNvPr id="5" name="Rectangular Callout 4"/>
          <p:cNvSpPr/>
          <p:nvPr/>
        </p:nvSpPr>
        <p:spPr bwMode="auto">
          <a:xfrm>
            <a:off x="152400" y="5029200"/>
            <a:ext cx="1600200" cy="914400"/>
          </a:xfrm>
          <a:prstGeom prst="wedgeRectCallout">
            <a:avLst>
              <a:gd name="adj1" fmla="val 75180"/>
              <a:gd name="adj2" fmla="val 3530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Same as NSDL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" name="Rectangular Callout 5"/>
          <p:cNvSpPr/>
          <p:nvPr/>
        </p:nvSpPr>
        <p:spPr bwMode="auto">
          <a:xfrm>
            <a:off x="152400" y="2438400"/>
            <a:ext cx="1371600" cy="1447800"/>
          </a:xfrm>
          <a:prstGeom prst="wedgeRectCallout">
            <a:avLst>
              <a:gd name="adj1" fmla="val 97009"/>
              <a:gd name="adj2" fmla="val 175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Actually pretty good!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Sharing of Resources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9" y="1295400"/>
            <a:ext cx="6153727" cy="4953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6400799" y="4876800"/>
            <a:ext cx="2650435" cy="1905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So, what is the point of a digital library for education?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andybar">
  <a:themeElements>
    <a:clrScheme name="Candybar 3">
      <a:dk1>
        <a:srgbClr val="000000"/>
      </a:dk1>
      <a:lt1>
        <a:srgbClr val="FFFFFF"/>
      </a:lt1>
      <a:dk2>
        <a:srgbClr val="FFFFFF"/>
      </a:dk2>
      <a:lt2>
        <a:srgbClr val="000000"/>
      </a:lt2>
      <a:accent1>
        <a:srgbClr val="5B87F2"/>
      </a:accent1>
      <a:accent2>
        <a:srgbClr val="555555"/>
      </a:accent2>
      <a:accent3>
        <a:srgbClr val="FFFFFF"/>
      </a:accent3>
      <a:accent4>
        <a:srgbClr val="000000"/>
      </a:accent4>
      <a:accent5>
        <a:srgbClr val="B5C3F7"/>
      </a:accent5>
      <a:accent6>
        <a:srgbClr val="4C4C4C"/>
      </a:accent6>
      <a:hlink>
        <a:srgbClr val="5DA31E"/>
      </a:hlink>
      <a:folHlink>
        <a:srgbClr val="BAD41A"/>
      </a:folHlink>
    </a:clrScheme>
    <a:fontScheme name="Candyba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Candybar 1">
        <a:dk1>
          <a:srgbClr val="000000"/>
        </a:dk1>
        <a:lt1>
          <a:srgbClr val="FFFFFF"/>
        </a:lt1>
        <a:dk2>
          <a:srgbClr val="003366"/>
        </a:dk2>
        <a:lt2>
          <a:srgbClr val="AAAAAA"/>
        </a:lt2>
        <a:accent1>
          <a:srgbClr val="EEEEEE"/>
        </a:accent1>
        <a:accent2>
          <a:srgbClr val="003366"/>
        </a:accent2>
        <a:accent3>
          <a:srgbClr val="FFFFFF"/>
        </a:accent3>
        <a:accent4>
          <a:srgbClr val="000000"/>
        </a:accent4>
        <a:accent5>
          <a:srgbClr val="F5F5F5"/>
        </a:accent5>
        <a:accent6>
          <a:srgbClr val="002D5C"/>
        </a:accent6>
        <a:hlink>
          <a:srgbClr val="5B87F2"/>
        </a:hlink>
        <a:folHlink>
          <a:srgbClr val="ED181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ndybar 2">
        <a:dk1>
          <a:srgbClr val="000000"/>
        </a:dk1>
        <a:lt1>
          <a:srgbClr val="FFFFFF"/>
        </a:lt1>
        <a:dk2>
          <a:srgbClr val="FFFFFF"/>
        </a:dk2>
        <a:lt2>
          <a:srgbClr val="888888"/>
        </a:lt2>
        <a:accent1>
          <a:srgbClr val="BAD41A"/>
        </a:accent1>
        <a:accent2>
          <a:srgbClr val="8154D1"/>
        </a:accent2>
        <a:accent3>
          <a:srgbClr val="FFFFFF"/>
        </a:accent3>
        <a:accent4>
          <a:srgbClr val="000000"/>
        </a:accent4>
        <a:accent5>
          <a:srgbClr val="D9E6AB"/>
        </a:accent5>
        <a:accent6>
          <a:srgbClr val="744BBD"/>
        </a:accent6>
        <a:hlink>
          <a:srgbClr val="5DA31E"/>
        </a:hlink>
        <a:folHlink>
          <a:srgbClr val="FFCC1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ndybar 3">
        <a:dk1>
          <a:srgbClr val="000000"/>
        </a:dk1>
        <a:lt1>
          <a:srgbClr val="FFFFFF"/>
        </a:lt1>
        <a:dk2>
          <a:srgbClr val="FFFFFF"/>
        </a:dk2>
        <a:lt2>
          <a:srgbClr val="000000"/>
        </a:lt2>
        <a:accent1>
          <a:srgbClr val="5B87F2"/>
        </a:accent1>
        <a:accent2>
          <a:srgbClr val="555555"/>
        </a:accent2>
        <a:accent3>
          <a:srgbClr val="FFFFFF"/>
        </a:accent3>
        <a:accent4>
          <a:srgbClr val="000000"/>
        </a:accent4>
        <a:accent5>
          <a:srgbClr val="B5C3F7"/>
        </a:accent5>
        <a:accent6>
          <a:srgbClr val="4C4C4C"/>
        </a:accent6>
        <a:hlink>
          <a:srgbClr val="5DA31E"/>
        </a:hlink>
        <a:folHlink>
          <a:srgbClr val="BAD41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ndybar 4">
        <a:dk1>
          <a:srgbClr val="000000"/>
        </a:dk1>
        <a:lt1>
          <a:srgbClr val="FFFFFF"/>
        </a:lt1>
        <a:dk2>
          <a:srgbClr val="FFFFFF"/>
        </a:dk2>
        <a:lt2>
          <a:srgbClr val="000000"/>
        </a:lt2>
        <a:accent1>
          <a:srgbClr val="FFA8A8"/>
        </a:accent1>
        <a:accent2>
          <a:srgbClr val="FFCC18"/>
        </a:accent2>
        <a:accent3>
          <a:srgbClr val="FFFFFF"/>
        </a:accent3>
        <a:accent4>
          <a:srgbClr val="000000"/>
        </a:accent4>
        <a:accent5>
          <a:srgbClr val="FFD1D1"/>
        </a:accent5>
        <a:accent6>
          <a:srgbClr val="E7B915"/>
        </a:accent6>
        <a:hlink>
          <a:srgbClr val="6876E7"/>
        </a:hlink>
        <a:folHlink>
          <a:srgbClr val="ED181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ndybar 5">
        <a:dk1>
          <a:srgbClr val="000000"/>
        </a:dk1>
        <a:lt1>
          <a:srgbClr val="FFFFFF"/>
        </a:lt1>
        <a:dk2>
          <a:srgbClr val="FFFFFF"/>
        </a:dk2>
        <a:lt2>
          <a:srgbClr val="000000"/>
        </a:lt2>
        <a:accent1>
          <a:srgbClr val="E6E658"/>
        </a:accent1>
        <a:accent2>
          <a:srgbClr val="8CBC1C"/>
        </a:accent2>
        <a:accent3>
          <a:srgbClr val="FFFFFF"/>
        </a:accent3>
        <a:accent4>
          <a:srgbClr val="000000"/>
        </a:accent4>
        <a:accent5>
          <a:srgbClr val="F0F0B4"/>
        </a:accent5>
        <a:accent6>
          <a:srgbClr val="7EAA18"/>
        </a:accent6>
        <a:hlink>
          <a:srgbClr val="6876E7"/>
        </a:hlink>
        <a:folHlink>
          <a:srgbClr val="5FBD7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ndybar 6">
        <a:dk1>
          <a:srgbClr val="000000"/>
        </a:dk1>
        <a:lt1>
          <a:srgbClr val="FFFFFF"/>
        </a:lt1>
        <a:dk2>
          <a:srgbClr val="EBE3F8"/>
        </a:dk2>
        <a:lt2>
          <a:srgbClr val="000000"/>
        </a:lt2>
        <a:accent1>
          <a:srgbClr val="5918BB"/>
        </a:accent1>
        <a:accent2>
          <a:srgbClr val="8154D1"/>
        </a:accent2>
        <a:accent3>
          <a:srgbClr val="FFFFFF"/>
        </a:accent3>
        <a:accent4>
          <a:srgbClr val="000000"/>
        </a:accent4>
        <a:accent5>
          <a:srgbClr val="B5ABDA"/>
        </a:accent5>
        <a:accent6>
          <a:srgbClr val="744BBD"/>
        </a:accent6>
        <a:hlink>
          <a:srgbClr val="DC54AD"/>
        </a:hlink>
        <a:folHlink>
          <a:srgbClr val="BAD41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ndybar 7">
        <a:dk1>
          <a:srgbClr val="000000"/>
        </a:dk1>
        <a:lt1>
          <a:srgbClr val="FFFFFF"/>
        </a:lt1>
        <a:dk2>
          <a:srgbClr val="EBE3F8"/>
        </a:dk2>
        <a:lt2>
          <a:srgbClr val="000000"/>
        </a:lt2>
        <a:accent1>
          <a:srgbClr val="FF7518"/>
        </a:accent1>
        <a:accent2>
          <a:srgbClr val="888888"/>
        </a:accent2>
        <a:accent3>
          <a:srgbClr val="FFFFFF"/>
        </a:accent3>
        <a:accent4>
          <a:srgbClr val="000000"/>
        </a:accent4>
        <a:accent5>
          <a:srgbClr val="FFBDAB"/>
        </a:accent5>
        <a:accent6>
          <a:srgbClr val="7B7B7B"/>
        </a:accent6>
        <a:hlink>
          <a:srgbClr val="8CBC1C"/>
        </a:hlink>
        <a:folHlink>
          <a:srgbClr val="FFCC1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2004:Templates:Presentations:Designs:Candybar</Template>
  <TotalTime>931</TotalTime>
  <Words>776</Words>
  <Application>Microsoft Macintosh PowerPoint</Application>
  <PresentationFormat>On-screen Show (4:3)</PresentationFormat>
  <Paragraphs>175</Paragraphs>
  <Slides>32</Slides>
  <Notes>17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Candybar</vt:lpstr>
      <vt:lpstr>Library 2.0: Envisioning a Digital Library of the Future </vt:lpstr>
      <vt:lpstr>Sharing of Resources</vt:lpstr>
      <vt:lpstr>Sharing of Resources</vt:lpstr>
      <vt:lpstr>Sharing of Resources</vt:lpstr>
      <vt:lpstr>Sharing of Resources</vt:lpstr>
      <vt:lpstr>Sharing of Resources</vt:lpstr>
      <vt:lpstr>Sharing of Resources</vt:lpstr>
      <vt:lpstr>Sharing of Resources</vt:lpstr>
      <vt:lpstr>Sharing of Resources</vt:lpstr>
      <vt:lpstr>Sharing of Resources</vt:lpstr>
      <vt:lpstr>Sharing of Resources</vt:lpstr>
      <vt:lpstr>Sharing of Resources</vt:lpstr>
      <vt:lpstr>LON-CAPA Architecture</vt:lpstr>
      <vt:lpstr>LON-CAPA Architecture</vt:lpstr>
      <vt:lpstr>LON-CAPA Architecture</vt:lpstr>
      <vt:lpstr>Shared Resource Library</vt:lpstr>
      <vt:lpstr>Shared Resource Library</vt:lpstr>
      <vt:lpstr>Shared Resource Library</vt:lpstr>
      <vt:lpstr>Shared Resource Library</vt:lpstr>
      <vt:lpstr>LON-CAPA Architecture</vt:lpstr>
      <vt:lpstr>Resource Assembly</vt:lpstr>
      <vt:lpstr>Resource Assembly</vt:lpstr>
      <vt:lpstr>Resource Assembly</vt:lpstr>
      <vt:lpstr>LON-CAPA Architecture</vt:lpstr>
      <vt:lpstr>Course Management</vt:lpstr>
      <vt:lpstr>Course Management</vt:lpstr>
      <vt:lpstr>Course Management</vt:lpstr>
      <vt:lpstr>Course Management</vt:lpstr>
      <vt:lpstr>Dynamic Metadata</vt:lpstr>
      <vt:lpstr>Dynamic Metadata</vt:lpstr>
      <vt:lpstr>The LON-CAPA Community</vt:lpstr>
      <vt:lpstr>The LON-CAPA Community</vt:lpstr>
    </vt:vector>
  </TitlesOfParts>
  <Company>Michigan State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</dc:title>
  <dc:creator>Gerd Kortemeyer</dc:creator>
  <cp:lastModifiedBy>Gerd Kortemeyer</cp:lastModifiedBy>
  <cp:revision>82</cp:revision>
  <dcterms:created xsi:type="dcterms:W3CDTF">2010-03-19T11:23:21Z</dcterms:created>
  <dcterms:modified xsi:type="dcterms:W3CDTF">2010-03-19T11:36:26Z</dcterms:modified>
</cp:coreProperties>
</file>